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6799" r:id="rId69"/>
  </p:sldMasterIdLst>
  <p:notesMasterIdLst>
    <p:notesMasterId r:id="rId110"/>
  </p:notesMasterIdLst>
  <p:handoutMasterIdLst>
    <p:handoutMasterId r:id="rId111"/>
  </p:handoutMasterIdLst>
  <p:sldIdLst>
    <p:sldId id="602" r:id="rId70"/>
    <p:sldId id="613" r:id="rId71"/>
    <p:sldId id="617" r:id="rId72"/>
    <p:sldId id="622" r:id="rId73"/>
    <p:sldId id="630" r:id="rId74"/>
    <p:sldId id="635" r:id="rId75"/>
    <p:sldId id="628" r:id="rId76"/>
    <p:sldId id="627" r:id="rId77"/>
    <p:sldId id="626" r:id="rId78"/>
    <p:sldId id="636" r:id="rId79"/>
    <p:sldId id="625" r:id="rId80"/>
    <p:sldId id="632" r:id="rId81"/>
    <p:sldId id="634" r:id="rId82"/>
    <p:sldId id="633" r:id="rId83"/>
    <p:sldId id="631" r:id="rId84"/>
    <p:sldId id="637" r:id="rId85"/>
    <p:sldId id="638" r:id="rId86"/>
    <p:sldId id="624" r:id="rId87"/>
    <p:sldId id="639" r:id="rId88"/>
    <p:sldId id="623" r:id="rId89"/>
    <p:sldId id="640" r:id="rId90"/>
    <p:sldId id="644" r:id="rId91"/>
    <p:sldId id="641" r:id="rId92"/>
    <p:sldId id="642" r:id="rId93"/>
    <p:sldId id="643" r:id="rId94"/>
    <p:sldId id="645" r:id="rId95"/>
    <p:sldId id="651" r:id="rId96"/>
    <p:sldId id="652" r:id="rId97"/>
    <p:sldId id="653" r:id="rId98"/>
    <p:sldId id="646" r:id="rId99"/>
    <p:sldId id="647" r:id="rId100"/>
    <p:sldId id="648" r:id="rId101"/>
    <p:sldId id="649" r:id="rId102"/>
    <p:sldId id="659" r:id="rId103"/>
    <p:sldId id="657" r:id="rId104"/>
    <p:sldId id="656" r:id="rId105"/>
    <p:sldId id="658" r:id="rId106"/>
    <p:sldId id="660" r:id="rId107"/>
    <p:sldId id="620" r:id="rId108"/>
    <p:sldId id="609" r:id="rId10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15F"/>
    <a:srgbClr val="024E96"/>
    <a:srgbClr val="E0F4FE"/>
    <a:srgbClr val="0073B4"/>
    <a:srgbClr val="438EB7"/>
    <a:srgbClr val="00B9F2"/>
    <a:srgbClr val="007AC2"/>
    <a:srgbClr val="C0E8FF"/>
    <a:srgbClr val="C8EBFF"/>
    <a:srgbClr val="053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8" autoAdjust="0"/>
    <p:restoredTop sz="79396" autoAdjust="0"/>
  </p:normalViewPr>
  <p:slideViewPr>
    <p:cSldViewPr snapToGrid="0" snapToObjects="1" showGuides="1">
      <p:cViewPr varScale="1">
        <p:scale>
          <a:sx n="99" d="100"/>
          <a:sy n="99" d="100"/>
        </p:scale>
        <p:origin x="1160" y="184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8" d="100"/>
        <a:sy n="31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15.xml"/><Relationship Id="rId89" Type="http://schemas.openxmlformats.org/officeDocument/2006/relationships/slide" Target="slides/slide20.xml"/><Relationship Id="rId112" Type="http://schemas.openxmlformats.org/officeDocument/2006/relationships/presProps" Target="presProps.xml"/><Relationship Id="rId16" Type="http://schemas.openxmlformats.org/officeDocument/2006/relationships/customXml" Target="../customXml/item16.xml"/><Relationship Id="rId107" Type="http://schemas.openxmlformats.org/officeDocument/2006/relationships/slide" Target="slides/slide38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102" Type="http://schemas.openxmlformats.org/officeDocument/2006/relationships/slide" Target="slides/slide33.xml"/><Relationship Id="rId5" Type="http://schemas.openxmlformats.org/officeDocument/2006/relationships/customXml" Target="../customXml/item5.xml"/><Relationship Id="rId90" Type="http://schemas.openxmlformats.org/officeDocument/2006/relationships/slide" Target="slides/slide21.xml"/><Relationship Id="rId95" Type="http://schemas.openxmlformats.org/officeDocument/2006/relationships/slide" Target="slides/slide26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113" Type="http://schemas.openxmlformats.org/officeDocument/2006/relationships/viewProps" Target="viewProps.xml"/><Relationship Id="rId80" Type="http://schemas.openxmlformats.org/officeDocument/2006/relationships/slide" Target="slides/slide11.xml"/><Relationship Id="rId85" Type="http://schemas.openxmlformats.org/officeDocument/2006/relationships/slide" Target="slides/slide16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slide" Target="slides/slide34.xml"/><Relationship Id="rId108" Type="http://schemas.openxmlformats.org/officeDocument/2006/relationships/slide" Target="slides/slide39.xml"/><Relationship Id="rId54" Type="http://schemas.openxmlformats.org/officeDocument/2006/relationships/customXml" Target="../customXml/item54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91" Type="http://schemas.openxmlformats.org/officeDocument/2006/relationships/slide" Target="slides/slide22.xml"/><Relationship Id="rId96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6" Type="http://schemas.openxmlformats.org/officeDocument/2006/relationships/slide" Target="slides/slide37.xml"/><Relationship Id="rId114" Type="http://schemas.openxmlformats.org/officeDocument/2006/relationships/theme" Target="theme/theme1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slide" Target="slides/slide17.xml"/><Relationship Id="rId94" Type="http://schemas.openxmlformats.org/officeDocument/2006/relationships/slide" Target="slides/slide25.xml"/><Relationship Id="rId99" Type="http://schemas.openxmlformats.org/officeDocument/2006/relationships/slide" Target="slides/slide30.xml"/><Relationship Id="rId101" Type="http://schemas.openxmlformats.org/officeDocument/2006/relationships/slide" Target="slides/slide32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slide" Target="slides/slide40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7.xml"/><Relationship Id="rId97" Type="http://schemas.openxmlformats.org/officeDocument/2006/relationships/slide" Target="slides/slide28.xml"/><Relationship Id="rId104" Type="http://schemas.openxmlformats.org/officeDocument/2006/relationships/slide" Target="slides/slide35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92" Type="http://schemas.openxmlformats.org/officeDocument/2006/relationships/slide" Target="slides/slide23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slide" Target="slides/slide18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" Target="slides/slide8.xml"/><Relationship Id="rId100" Type="http://schemas.openxmlformats.org/officeDocument/2006/relationships/slide" Target="slides/slide31.xml"/><Relationship Id="rId105" Type="http://schemas.openxmlformats.org/officeDocument/2006/relationships/slide" Target="slides/slide36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93" Type="http://schemas.openxmlformats.org/officeDocument/2006/relationships/slide" Target="slides/slide24.xml"/><Relationship Id="rId98" Type="http://schemas.openxmlformats.org/officeDocument/2006/relationships/slide" Target="slides/slide29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customXml" Target="../customXml/item62.xml"/><Relationship Id="rId83" Type="http://schemas.openxmlformats.org/officeDocument/2006/relationships/slide" Target="slides/slide14.xml"/><Relationship Id="rId88" Type="http://schemas.openxmlformats.org/officeDocument/2006/relationships/slide" Target="slides/slide19.xml"/><Relationship Id="rId11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3/16/18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16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793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09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242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576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29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950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551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68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461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375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23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1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554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6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74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5587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4556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4131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4197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458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805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71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8704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5706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351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1269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7790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5156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986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6152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9782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14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6537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500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089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866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453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674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065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3/16/18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3/16/18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3/16/18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3/16/18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3/16/18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3/16/18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3/16/18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3/16/18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3/16/18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3/16/18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3/16/18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3/16/18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3/16/18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://servicesbeta.esri.com/jerome/uc2014/dot-density-asian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3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4"/>
            <a:ext cx="12212929" cy="68697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0"/>
          <a:stretch/>
        </p:blipFill>
        <p:spPr>
          <a:xfrm>
            <a:off x="10051602" y="628082"/>
            <a:ext cx="1043747" cy="381248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1823694" y="2036910"/>
            <a:ext cx="5646490" cy="914400"/>
          </a:xfrm>
        </p:spPr>
        <p:txBody>
          <a:bodyPr/>
          <a:lstStyle/>
          <a:p>
            <a:r>
              <a:rPr lang="en-US" b="0" dirty="0"/>
              <a:t>ArcGIS API for JavaScript: Data Visualization</a:t>
            </a:r>
          </a:p>
        </p:txBody>
      </p:sp>
      <p:sp>
        <p:nvSpPr>
          <p:cNvPr id="11" name="Subtitle 7"/>
          <p:cNvSpPr>
            <a:spLocks noGrp="1"/>
          </p:cNvSpPr>
          <p:nvPr>
            <p:ph type="subTitle" idx="1"/>
          </p:nvPr>
        </p:nvSpPr>
        <p:spPr>
          <a:xfrm>
            <a:off x="1828802" y="3003305"/>
            <a:ext cx="5641382" cy="914400"/>
          </a:xfrm>
        </p:spPr>
        <p:txBody>
          <a:bodyPr/>
          <a:lstStyle/>
          <a:p>
            <a:pPr algn="l"/>
            <a:r>
              <a:rPr lang="en-US" dirty="0"/>
              <a:t>René Rubalcava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69096" y="6098478"/>
            <a:ext cx="3388659" cy="292046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2018 </a:t>
            </a:r>
            <a:r>
              <a:rPr lang="en-US" sz="1600" b="1" dirty="0" err="1">
                <a:solidFill>
                  <a:schemeClr val="tx1">
                    <a:alpha val="35000"/>
                  </a:schemeClr>
                </a:solidFill>
              </a:rPr>
              <a:t>Esri</a:t>
            </a:r>
            <a:r>
              <a:rPr lang="en-US" sz="1600" b="1" dirty="0">
                <a:solidFill>
                  <a:schemeClr val="tx1">
                    <a:alpha val="35000"/>
                  </a:schemeClr>
                </a:solidFill>
              </a:rPr>
              <a:t> Developer Summit</a:t>
            </a:r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 </a:t>
            </a:r>
            <a:r>
              <a:rPr lang="en-US" sz="1600" b="1" dirty="0">
                <a:solidFill>
                  <a:schemeClr val="tx1">
                    <a:alpha val="35000"/>
                  </a:schemeClr>
                </a:solidFill>
              </a:rPr>
              <a:t>DC</a:t>
            </a:r>
          </a:p>
        </p:txBody>
      </p:sp>
    </p:spTree>
    <p:extLst>
      <p:ext uri="{BB962C8B-B14F-4D97-AF65-F5344CB8AC3E}">
        <p14:creationId xmlns:p14="http://schemas.microsoft.com/office/powerpoint/2010/main" val="114461646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"/>
            <a:ext cx="12185617" cy="6852126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18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endParaRPr lang="en-US" sz="2000" b="0" dirty="0">
              <a:solidFill>
                <a:schemeClr val="tx1"/>
              </a:solidFill>
              <a:latin typeface="+mn-lt"/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Renderers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06941654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1"/>
          <a:stretch/>
        </p:blipFill>
        <p:spPr>
          <a:xfrm flipH="1">
            <a:off x="12184" y="4208206"/>
            <a:ext cx="12205216" cy="2671590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38745B27-F795-9B4D-A2F9-231E26FE9171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19B924-5C2F-FB45-AD0F-A4B2578C637F}"/>
              </a:ext>
            </a:extLst>
          </p:cNvPr>
          <p:cNvSpPr txBox="1">
            <a:spLocks/>
          </p:cNvSpPr>
          <p:nvPr/>
        </p:nvSpPr>
        <p:spPr>
          <a:xfrm>
            <a:off x="653646" y="2058971"/>
            <a:ext cx="3168947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/>
              <a:t>SimpleRenderer</a:t>
            </a:r>
            <a:endParaRPr lang="en-US" sz="3200" b="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E22A348-55AE-304F-91E9-9115D4CC0C6F}"/>
              </a:ext>
            </a:extLst>
          </p:cNvPr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UniqueValueRenderer</a:t>
            </a:r>
            <a:endParaRPr lang="en-US" sz="3200" b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8B12C0F-839A-4C4C-BF15-2FD7BC29723E}"/>
              </a:ext>
            </a:extLst>
          </p:cNvPr>
          <p:cNvSpPr txBox="1">
            <a:spLocks/>
          </p:cNvSpPr>
          <p:nvPr/>
        </p:nvSpPr>
        <p:spPr>
          <a:xfrm>
            <a:off x="1554432" y="5969778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ClassBreaksRenderer</a:t>
            </a:r>
            <a:endParaRPr lang="en-US" sz="3200" b="0" dirty="0"/>
          </a:p>
        </p:txBody>
      </p:sp>
      <p:pic>
        <p:nvPicPr>
          <p:cNvPr id="9" name="Picture 8" descr="Screen Shot 2016-06-09 at 1.49.17 PM.png">
            <a:extLst>
              <a:ext uri="{FF2B5EF4-FFF2-40B4-BE49-F238E27FC236}">
                <a16:creationId xmlns:a16="http://schemas.microsoft.com/office/drawing/2014/main" id="{363A18C8-9679-474C-854B-E1579C6BD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943" y="4043958"/>
            <a:ext cx="5409547" cy="2673684"/>
          </a:xfrm>
          <a:prstGeom prst="rect">
            <a:avLst/>
          </a:prstGeom>
        </p:spPr>
      </p:pic>
      <p:pic>
        <p:nvPicPr>
          <p:cNvPr id="10" name="Picture 9" descr="Screen Shot 2017-07-06 at 3.03.21 PM.png">
            <a:extLst>
              <a:ext uri="{FF2B5EF4-FFF2-40B4-BE49-F238E27FC236}">
                <a16:creationId xmlns:a16="http://schemas.microsoft.com/office/drawing/2014/main" id="{2421ECA5-1ECD-0143-84F1-F112FC995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23" y="2891075"/>
            <a:ext cx="4153104" cy="2857640"/>
          </a:xfrm>
          <a:prstGeom prst="rect">
            <a:avLst/>
          </a:prstGeom>
        </p:spPr>
      </p:pic>
      <p:pic>
        <p:nvPicPr>
          <p:cNvPr id="12" name="Picture 11" descr="Screen Shot 2017-07-06 at 3.05.13 PM.png">
            <a:extLst>
              <a:ext uri="{FF2B5EF4-FFF2-40B4-BE49-F238E27FC236}">
                <a16:creationId xmlns:a16="http://schemas.microsoft.com/office/drawing/2014/main" id="{DD3DB974-08F7-BA49-A127-D42739134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61" y="1081834"/>
            <a:ext cx="4068333" cy="27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1696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1"/>
          <a:stretch/>
        </p:blipFill>
        <p:spPr>
          <a:xfrm flipH="1">
            <a:off x="12184" y="4208206"/>
            <a:ext cx="12205216" cy="2671590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945039D6-47AF-6F4E-8D10-9530940F778F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5DF49E-B35C-5A45-8F69-7019AD1EEF39}"/>
              </a:ext>
            </a:extLst>
          </p:cNvPr>
          <p:cNvSpPr txBox="1">
            <a:spLocks/>
          </p:cNvSpPr>
          <p:nvPr/>
        </p:nvSpPr>
        <p:spPr>
          <a:xfrm>
            <a:off x="653646" y="1527686"/>
            <a:ext cx="3168947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/>
              <a:t>SimpleRenderer</a:t>
            </a:r>
            <a:endParaRPr lang="en-US" sz="3200" b="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5FA9788-7121-B44A-BBBF-21BBE235FF58}"/>
              </a:ext>
            </a:extLst>
          </p:cNvPr>
          <p:cNvSpPr txBox="1">
            <a:spLocks/>
          </p:cNvSpPr>
          <p:nvPr/>
        </p:nvSpPr>
        <p:spPr>
          <a:xfrm>
            <a:off x="6299370" y="470932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UniqueValueRenderer</a:t>
            </a:r>
            <a:endParaRPr lang="en-US" sz="3200" b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4A160C5-9511-9A43-A5D6-BFAA398FA876}"/>
              </a:ext>
            </a:extLst>
          </p:cNvPr>
          <p:cNvSpPr txBox="1">
            <a:spLocks/>
          </p:cNvSpPr>
          <p:nvPr/>
        </p:nvSpPr>
        <p:spPr>
          <a:xfrm>
            <a:off x="4537365" y="5973188"/>
            <a:ext cx="4155664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ClassBreaksRenderer</a:t>
            </a:r>
            <a:endParaRPr lang="en-US" sz="3200" b="0" dirty="0"/>
          </a:p>
        </p:txBody>
      </p:sp>
      <p:pic>
        <p:nvPicPr>
          <p:cNvPr id="9" name="Picture 8" descr="Screen Shot 2017-07-01 at 4.50.41 PM.png">
            <a:extLst>
              <a:ext uri="{FF2B5EF4-FFF2-40B4-BE49-F238E27FC236}">
                <a16:creationId xmlns:a16="http://schemas.microsoft.com/office/drawing/2014/main" id="{318DDAA3-125D-3247-97EB-DBED6EE92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04" y="2079925"/>
            <a:ext cx="4749800" cy="1130300"/>
          </a:xfrm>
          <a:prstGeom prst="rect">
            <a:avLst/>
          </a:prstGeom>
        </p:spPr>
      </p:pic>
      <p:pic>
        <p:nvPicPr>
          <p:cNvPr id="10" name="Picture 9" descr="Screen Shot 2017-07-01 at 5.09.42 PM.png">
            <a:extLst>
              <a:ext uri="{FF2B5EF4-FFF2-40B4-BE49-F238E27FC236}">
                <a16:creationId xmlns:a16="http://schemas.microsoft.com/office/drawing/2014/main" id="{415E7954-CB06-D849-A68D-D88E87A436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86" y="3301350"/>
            <a:ext cx="3377744" cy="3467275"/>
          </a:xfrm>
          <a:prstGeom prst="rect">
            <a:avLst/>
          </a:prstGeom>
        </p:spPr>
      </p:pic>
      <p:pic>
        <p:nvPicPr>
          <p:cNvPr id="12" name="Picture 11" descr="Screen Shot 2017-07-01 at 4.48.57 PM.png">
            <a:extLst>
              <a:ext uri="{FF2B5EF4-FFF2-40B4-BE49-F238E27FC236}">
                <a16:creationId xmlns:a16="http://schemas.microsoft.com/office/drawing/2014/main" id="{A496BD02-4C6F-454C-8899-9E5EABDDE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96" y="1090276"/>
            <a:ext cx="6070530" cy="452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35483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1"/>
          <a:stretch/>
        </p:blipFill>
        <p:spPr>
          <a:xfrm flipH="1">
            <a:off x="12184" y="4208206"/>
            <a:ext cx="12205216" cy="2671590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53BD0A76-611C-BE43-B9F4-4F70E65B54CD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73AF57-A598-CB43-BE96-402639DE89B4}"/>
              </a:ext>
            </a:extLst>
          </p:cNvPr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>
                <a:solidFill>
                  <a:srgbClr val="FFFFFF"/>
                </a:solidFill>
              </a:rPr>
              <a:t>Visual Variables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AC65F5-A5A5-B942-90DF-6D56BE797417}"/>
              </a:ext>
            </a:extLst>
          </p:cNvPr>
          <p:cNvSpPr txBox="1"/>
          <p:nvPr/>
        </p:nvSpPr>
        <p:spPr>
          <a:xfrm>
            <a:off x="1196127" y="2091493"/>
            <a:ext cx="4622069" cy="32637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Color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Size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Opacity</a:t>
            </a:r>
          </a:p>
          <a:p>
            <a:pPr marL="285750" indent="-285750" algn="l" eaLnBrk="0" hangingPunct="0">
              <a:buFont typeface="Arial"/>
              <a:buChar char="•"/>
            </a:pPr>
            <a:r>
              <a:rPr lang="en-US" sz="2400" dirty="0"/>
              <a:t>Rotation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106D9B78-81E1-F540-A10D-0092AD77C327}"/>
              </a:ext>
            </a:extLst>
          </p:cNvPr>
          <p:cNvSpPr txBox="1">
            <a:spLocks/>
          </p:cNvSpPr>
          <p:nvPr/>
        </p:nvSpPr>
        <p:spPr>
          <a:xfrm>
            <a:off x="4869907" y="1476925"/>
            <a:ext cx="4167493" cy="226208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 property of the renderer</a:t>
            </a:r>
          </a:p>
          <a:p>
            <a:pPr marL="457200" indent="-457200">
              <a:buFont typeface="Arial"/>
              <a:buChar char="•"/>
            </a:pPr>
            <a:r>
              <a:rPr lang="en-US" sz="2800" kern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For numeric data-driven continuous visualizations</a:t>
            </a:r>
          </a:p>
        </p:txBody>
      </p:sp>
      <p:pic>
        <p:nvPicPr>
          <p:cNvPr id="9" name="Picture 8" descr="Screen Shot 2017-07-06 at 3.14.08 PM.png">
            <a:extLst>
              <a:ext uri="{FF2B5EF4-FFF2-40B4-BE49-F238E27FC236}">
                <a16:creationId xmlns:a16="http://schemas.microsoft.com/office/drawing/2014/main" id="{AFCF707B-31E9-BA4F-8610-779D960B3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6" y="3688050"/>
            <a:ext cx="3905641" cy="2212613"/>
          </a:xfrm>
          <a:prstGeom prst="rect">
            <a:avLst/>
          </a:prstGeom>
        </p:spPr>
      </p:pic>
      <p:pic>
        <p:nvPicPr>
          <p:cNvPr id="10" name="Picture 9" descr="Screen Shot 2017-07-06 at 3.15.36 PM.png">
            <a:extLst>
              <a:ext uri="{FF2B5EF4-FFF2-40B4-BE49-F238E27FC236}">
                <a16:creationId xmlns:a16="http://schemas.microsoft.com/office/drawing/2014/main" id="{EBB6A6A1-AF7D-D24E-9576-0EC325999D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89" y="4674296"/>
            <a:ext cx="3203490" cy="2160152"/>
          </a:xfrm>
          <a:prstGeom prst="rect">
            <a:avLst/>
          </a:prstGeom>
        </p:spPr>
      </p:pic>
      <p:pic>
        <p:nvPicPr>
          <p:cNvPr id="12" name="Picture 11" descr="Screen Shot 2017-07-06 at 2.53.38 PM.png">
            <a:extLst>
              <a:ext uri="{FF2B5EF4-FFF2-40B4-BE49-F238E27FC236}">
                <a16:creationId xmlns:a16="http://schemas.microsoft.com/office/drawing/2014/main" id="{96E553F5-4AC3-A341-8899-E2F7594D1A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312" y="2438620"/>
            <a:ext cx="3669989" cy="2498860"/>
          </a:xfrm>
          <a:prstGeom prst="rect">
            <a:avLst/>
          </a:prstGeom>
        </p:spPr>
      </p:pic>
      <p:pic>
        <p:nvPicPr>
          <p:cNvPr id="13" name="Picture 12" descr="Screen Shot 2017-07-06 at 3.05.13 PM.png">
            <a:extLst>
              <a:ext uri="{FF2B5EF4-FFF2-40B4-BE49-F238E27FC236}">
                <a16:creationId xmlns:a16="http://schemas.microsoft.com/office/drawing/2014/main" id="{D2AF68D3-B1B3-334A-BCBC-00023E7B4B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237" y="257661"/>
            <a:ext cx="3856767" cy="2653738"/>
          </a:xfrm>
          <a:prstGeom prst="rect">
            <a:avLst/>
          </a:prstGeom>
        </p:spPr>
      </p:pic>
      <p:pic>
        <p:nvPicPr>
          <p:cNvPr id="14" name="Picture 13" descr="Screen Shot 2016-06-21 at 5.37.43 PM.png">
            <a:extLst>
              <a:ext uri="{FF2B5EF4-FFF2-40B4-BE49-F238E27FC236}">
                <a16:creationId xmlns:a16="http://schemas.microsoft.com/office/drawing/2014/main" id="{83D98AB6-4B45-4F45-90CB-CD5B22BDA0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07" y="4001943"/>
            <a:ext cx="4246465" cy="2183704"/>
          </a:xfrm>
          <a:prstGeom prst="rect">
            <a:avLst/>
          </a:prstGeom>
        </p:spPr>
      </p:pic>
      <p:pic>
        <p:nvPicPr>
          <p:cNvPr id="15" name="Picture 14" descr="Screen Shot 2017-07-08 at 12.18.55 PM.png">
            <a:extLst>
              <a:ext uri="{FF2B5EF4-FFF2-40B4-BE49-F238E27FC236}">
                <a16:creationId xmlns:a16="http://schemas.microsoft.com/office/drawing/2014/main" id="{7C882961-DAD8-A741-95BD-E129FDF49C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161" y="4407648"/>
            <a:ext cx="3934255" cy="242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82538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1"/>
          <a:stretch/>
        </p:blipFill>
        <p:spPr>
          <a:xfrm flipH="1">
            <a:off x="12184" y="4208206"/>
            <a:ext cx="12205216" cy="2671590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CC80226E-D07F-F242-B4D5-8BB6BC642C48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EDA3B8-9DDD-9247-9B14-F997842F5234}"/>
              </a:ext>
            </a:extLst>
          </p:cNvPr>
          <p:cNvSpPr txBox="1">
            <a:spLocks/>
          </p:cNvSpPr>
          <p:nvPr/>
        </p:nvSpPr>
        <p:spPr>
          <a:xfrm>
            <a:off x="1057498" y="1449932"/>
            <a:ext cx="4514873" cy="761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3600" b="0" dirty="0">
                <a:solidFill>
                  <a:srgbClr val="FFFFFF"/>
                </a:solidFill>
              </a:rPr>
              <a:t>Visual Variables</a:t>
            </a:r>
          </a:p>
        </p:txBody>
      </p:sp>
      <p:pic>
        <p:nvPicPr>
          <p:cNvPr id="7" name="Picture 6" descr="Screen Shot 2017-07-01 at 5.18.47 PM.png">
            <a:extLst>
              <a:ext uri="{FF2B5EF4-FFF2-40B4-BE49-F238E27FC236}">
                <a16:creationId xmlns:a16="http://schemas.microsoft.com/office/drawing/2014/main" id="{435F4061-2869-C04F-A8E9-F20315490C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92" y="719359"/>
            <a:ext cx="5999717" cy="2101374"/>
          </a:xfrm>
          <a:prstGeom prst="rect">
            <a:avLst/>
          </a:prstGeom>
        </p:spPr>
      </p:pic>
      <p:pic>
        <p:nvPicPr>
          <p:cNvPr id="8" name="Picture 7" descr="Screen Shot 2017-07-06 at 3.21.53 PM.png">
            <a:extLst>
              <a:ext uri="{FF2B5EF4-FFF2-40B4-BE49-F238E27FC236}">
                <a16:creationId xmlns:a16="http://schemas.microsoft.com/office/drawing/2014/main" id="{DB2069CF-36FF-604C-AC9C-9F30CFD178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2083262"/>
            <a:ext cx="4349621" cy="4692537"/>
          </a:xfrm>
          <a:prstGeom prst="rect">
            <a:avLst/>
          </a:prstGeom>
        </p:spPr>
      </p:pic>
      <p:pic>
        <p:nvPicPr>
          <p:cNvPr id="9" name="Picture 8" descr="Screen Shot 2016-06-21 at 5.37.43 PM.png">
            <a:extLst>
              <a:ext uri="{FF2B5EF4-FFF2-40B4-BE49-F238E27FC236}">
                <a16:creationId xmlns:a16="http://schemas.microsoft.com/office/drawing/2014/main" id="{ED2FDAE3-56F6-1E4E-B154-A10FBE84C8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371" y="3267583"/>
            <a:ext cx="6215453" cy="319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4014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1"/>
          <a:stretch/>
        </p:blipFill>
        <p:spPr>
          <a:xfrm flipH="1">
            <a:off x="12184" y="4208206"/>
            <a:ext cx="12205216" cy="2671590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93CAD3B8-71C2-6049-B6E1-5FC324634D2E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Renderers </a:t>
            </a:r>
            <a:r>
              <a:rPr lang="en-US" sz="3200" dirty="0"/>
              <a:t>(3.x only)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604916-DC55-CA40-AD38-CE1C870FD645}"/>
              </a:ext>
            </a:extLst>
          </p:cNvPr>
          <p:cNvSpPr txBox="1">
            <a:spLocks/>
          </p:cNvSpPr>
          <p:nvPr/>
        </p:nvSpPr>
        <p:spPr>
          <a:xfrm>
            <a:off x="1111423" y="1782851"/>
            <a:ext cx="3168947" cy="55223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/>
              <a:t>BlendRenderer</a:t>
            </a:r>
            <a:endParaRPr lang="en-US" sz="3200" b="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9AA9F825-93A0-7244-82EE-A873AF74A58A}"/>
              </a:ext>
            </a:extLst>
          </p:cNvPr>
          <p:cNvSpPr txBox="1">
            <a:spLocks/>
          </p:cNvSpPr>
          <p:nvPr/>
        </p:nvSpPr>
        <p:spPr>
          <a:xfrm>
            <a:off x="7170620" y="698171"/>
            <a:ext cx="3520683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HeatmapRenderer</a:t>
            </a:r>
            <a:endParaRPr lang="en-US" sz="3200" b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64672A8-B4EB-454E-90D3-4E47493C6160}"/>
              </a:ext>
            </a:extLst>
          </p:cNvPr>
          <p:cNvSpPr txBox="1">
            <a:spLocks/>
          </p:cNvSpPr>
          <p:nvPr/>
        </p:nvSpPr>
        <p:spPr>
          <a:xfrm>
            <a:off x="1010680" y="5964234"/>
            <a:ext cx="3801256" cy="55223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3200" b="0" dirty="0" err="1"/>
              <a:t>DotDensityRenderer</a:t>
            </a:r>
            <a:endParaRPr lang="en-US" sz="3200" b="0" dirty="0"/>
          </a:p>
        </p:txBody>
      </p:sp>
      <p:pic>
        <p:nvPicPr>
          <p:cNvPr id="9" name="Picture 2">
            <a:hlinkClick r:id="rId4"/>
            <a:extLst>
              <a:ext uri="{FF2B5EF4-FFF2-40B4-BE49-F238E27FC236}">
                <a16:creationId xmlns:a16="http://schemas.microsoft.com/office/drawing/2014/main" id="{CD4479D1-4320-2C41-97F9-1625AB8A7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936" y="4016960"/>
            <a:ext cx="7380064" cy="2841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F240F7-87BF-E94D-8590-24F2BE702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90" y="2335090"/>
            <a:ext cx="4732022" cy="31039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7B7D82-9901-6044-A72F-4C99182CAF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961" y="1232594"/>
            <a:ext cx="3972984" cy="338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9292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"/>
            <a:ext cx="12185617" cy="6852126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18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endParaRPr lang="en-US" sz="2000" b="0" dirty="0">
              <a:solidFill>
                <a:schemeClr val="tx1"/>
              </a:solidFill>
              <a:latin typeface="+mn-lt"/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Examples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47377056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"/>
            <a:ext cx="12185617" cy="6852126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18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endParaRPr lang="en-US" sz="2000" b="0" dirty="0">
              <a:solidFill>
                <a:schemeClr val="tx1"/>
              </a:solidFill>
              <a:latin typeface="+mn-lt"/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3D Visualizations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62428044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1"/>
          <a:stretch/>
        </p:blipFill>
        <p:spPr>
          <a:xfrm flipH="1">
            <a:off x="12184" y="4208206"/>
            <a:ext cx="12205216" cy="26715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C090A9-93A2-2C46-A8F9-3EEBCFA77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85" y="250397"/>
            <a:ext cx="2341906" cy="2301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2A8910-7862-5246-A748-3A9EC4802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648" y="250397"/>
            <a:ext cx="2394467" cy="2301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B9C3E7-E6C7-3F47-9F80-7A072C629E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85" y="2729496"/>
            <a:ext cx="2341906" cy="20763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8F4A75-FD17-B54D-A155-DE4A48066E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9915" y="2729334"/>
            <a:ext cx="2376670" cy="2076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26631A-E2BC-FA4F-B2F0-8EFA7F46F9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0839" y="236496"/>
            <a:ext cx="2386661" cy="2329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B9C29C-B4F9-9F44-A637-6B7E485DA5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0839" y="2715748"/>
            <a:ext cx="2465588" cy="2103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D1A97E-CFEF-E54F-AC37-53E0B26F7B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720" y="4971676"/>
            <a:ext cx="11214878" cy="1749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4DC58B-295B-CA47-928B-CDD4B432BB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1152" y="248321"/>
            <a:ext cx="2473292" cy="23053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55099C-B5D3-4241-8B88-72F348986C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09445" y="2714642"/>
            <a:ext cx="2466216" cy="210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96360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1"/>
          <a:stretch/>
        </p:blipFill>
        <p:spPr>
          <a:xfrm flipH="1">
            <a:off x="12184" y="4208206"/>
            <a:ext cx="12205216" cy="26715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AF3B1B2-1D0C-3442-A8F7-4BE4BA398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9643"/>
            <a:ext cx="12188952" cy="717184"/>
          </a:xfrm>
        </p:spPr>
        <p:txBody>
          <a:bodyPr/>
          <a:lstStyle/>
          <a:p>
            <a:pPr lvl="0" algn="ctr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Points of interest in a city</a:t>
            </a:r>
            <a:endParaRPr lang="en-US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6A6580-C2E6-D244-9417-4F1886EEF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94" y="1303215"/>
            <a:ext cx="10656921" cy="515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1456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948"/>
            <a:ext cx="12229582" cy="6876848"/>
          </a:xfrm>
          <a:prstGeom prst="rect">
            <a:avLst/>
          </a:prstGeom>
        </p:spPr>
      </p:pic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682625" y="682625"/>
            <a:ext cx="10826496" cy="430887"/>
          </a:xfrm>
        </p:spPr>
        <p:txBody>
          <a:bodyPr/>
          <a:lstStyle/>
          <a:p>
            <a:r>
              <a:rPr lang="en-US" sz="2800" b="0" dirty="0"/>
              <a:t>What will we learn?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Subhead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0" dirty="0"/>
              <a:t>Visualizations in 2D</a:t>
            </a:r>
          </a:p>
          <a:p>
            <a:r>
              <a:rPr lang="en-US" b="0" dirty="0"/>
              <a:t>Visualizations in 3D</a:t>
            </a:r>
          </a:p>
        </p:txBody>
      </p:sp>
    </p:spTree>
    <p:extLst>
      <p:ext uri="{BB962C8B-B14F-4D97-AF65-F5344CB8AC3E}">
        <p14:creationId xmlns:p14="http://schemas.microsoft.com/office/powerpoint/2010/main" val="1616727858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1"/>
          <a:stretch/>
        </p:blipFill>
        <p:spPr>
          <a:xfrm flipH="1">
            <a:off x="12184" y="4208206"/>
            <a:ext cx="12205216" cy="26715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B0E0805-62F1-7A4F-A389-D3DFF3731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9643"/>
            <a:ext cx="12188952" cy="717184"/>
          </a:xfrm>
        </p:spPr>
        <p:txBody>
          <a:bodyPr/>
          <a:lstStyle/>
          <a:p>
            <a:pPr lvl="0" algn="ctr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b="0" kern="0" dirty="0">
                <a:solidFill>
                  <a:prstClr val="white"/>
                </a:solidFill>
                <a:ea typeface="Avenir LT Std 55 Roman" charset="0"/>
                <a:cs typeface="Avenir LT Std 55 Roman" charset="0"/>
              </a:rPr>
              <a:t>City thematic visualization</a:t>
            </a:r>
            <a:endParaRPr lang="en-US" sz="4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AED562-AD25-A941-A3F5-CA47CB26F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95" y="1076827"/>
            <a:ext cx="10196762" cy="549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54334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1"/>
          <a:stretch/>
        </p:blipFill>
        <p:spPr>
          <a:xfrm flipH="1">
            <a:off x="12184" y="4208206"/>
            <a:ext cx="12205216" cy="26715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7C6D0B8-D6EC-3E4E-9C0B-B4015015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59643"/>
            <a:ext cx="12188952" cy="717184"/>
          </a:xfrm>
        </p:spPr>
        <p:txBody>
          <a:bodyPr/>
          <a:lstStyle/>
          <a:p>
            <a:pPr lvl="0" algn="ctr" defTabSz="914400" eaLnBrk="0" hangingPunct="0">
              <a:lnSpc>
                <a:spcPts val="6000"/>
              </a:lnSpc>
              <a:spcBef>
                <a:spcPts val="0"/>
              </a:spcBef>
              <a:defRPr/>
            </a:pPr>
            <a:r>
              <a:rPr lang="en-US" sz="4800" dirty="0"/>
              <a:t>Urban 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9A3D3-B8D8-BC4E-B178-399D79794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139" y="1353333"/>
            <a:ext cx="10240800" cy="522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03626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"/>
            <a:ext cx="12185617" cy="6852126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18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sz="2000" b="0" dirty="0">
                <a:solidFill>
                  <a:schemeClr val="tx1"/>
                </a:solidFill>
                <a:latin typeface="+mn-lt"/>
                <a:cs typeface="Avenir LT Std 65 Medium" charset="0"/>
              </a:rPr>
              <a:t>Basic Patterns</a:t>
            </a: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Visualization API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72264326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1"/>
          <a:stretch/>
        </p:blipFill>
        <p:spPr>
          <a:xfrm flipH="1">
            <a:off x="12184" y="4208206"/>
            <a:ext cx="12205216" cy="2671590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EC67FA18-13F7-0C47-9D5C-44244A6C17C8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layer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1BAEFF0-48EB-A44D-BA51-80AB75F84C73}"/>
              </a:ext>
            </a:extLst>
          </p:cNvPr>
          <p:cNvSpPr txBox="1">
            <a:spLocks/>
          </p:cNvSpPr>
          <p:nvPr/>
        </p:nvSpPr>
        <p:spPr>
          <a:xfrm>
            <a:off x="730567" y="3750407"/>
            <a:ext cx="161162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symbol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34FF61-4A91-8E49-B8CC-B59383D0446E}"/>
              </a:ext>
            </a:extLst>
          </p:cNvPr>
          <p:cNvSpPr txBox="1">
            <a:spLocks/>
          </p:cNvSpPr>
          <p:nvPr/>
        </p:nvSpPr>
        <p:spPr>
          <a:xfrm>
            <a:off x="730567" y="2506622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renderer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3C9D00-2D80-3146-92AD-26C6F9639578}"/>
              </a:ext>
            </a:extLst>
          </p:cNvPr>
          <p:cNvCxnSpPr>
            <a:cxnSpLocks/>
          </p:cNvCxnSpPr>
          <p:nvPr/>
        </p:nvCxnSpPr>
        <p:spPr bwMode="auto">
          <a:xfrm>
            <a:off x="841057" y="1693723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9D8049-CADE-B14F-8010-8AA182EE5208}"/>
              </a:ext>
            </a:extLst>
          </p:cNvPr>
          <p:cNvCxnSpPr>
            <a:cxnSpLocks/>
          </p:cNvCxnSpPr>
          <p:nvPr/>
        </p:nvCxnSpPr>
        <p:spPr bwMode="auto">
          <a:xfrm>
            <a:off x="841057" y="2937509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4B2678-EE24-6D4F-9C08-661F813A8C75}"/>
              </a:ext>
            </a:extLst>
          </p:cNvPr>
          <p:cNvCxnSpPr>
            <a:cxnSpLocks/>
          </p:cNvCxnSpPr>
          <p:nvPr/>
        </p:nvCxnSpPr>
        <p:spPr bwMode="auto">
          <a:xfrm>
            <a:off x="824863" y="4181294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itle 6">
            <a:extLst>
              <a:ext uri="{FF2B5EF4-FFF2-40B4-BE49-F238E27FC236}">
                <a16:creationId xmlns:a16="http://schemas.microsoft.com/office/drawing/2014/main" id="{7109DC04-F75C-2E40-A6D1-7054AE045496}"/>
              </a:ext>
            </a:extLst>
          </p:cNvPr>
          <p:cNvSpPr txBox="1">
            <a:spLocks/>
          </p:cNvSpPr>
          <p:nvPr/>
        </p:nvSpPr>
        <p:spPr>
          <a:xfrm>
            <a:off x="730567" y="4994192"/>
            <a:ext cx="2406016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symbolLayers</a:t>
            </a:r>
            <a:endParaRPr lang="en-US" sz="2800" b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E899B5-933C-444B-A82A-94AE6CCC4CBB}"/>
              </a:ext>
            </a:extLst>
          </p:cNvPr>
          <p:cNvSpPr/>
          <p:nvPr/>
        </p:nvSpPr>
        <p:spPr bwMode="auto">
          <a:xfrm>
            <a:off x="3976688" y="952500"/>
            <a:ext cx="7720012" cy="52959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9F00C8-7CFB-8744-BD35-424C8853B79A}"/>
              </a:ext>
            </a:extLst>
          </p:cNvPr>
          <p:cNvSpPr/>
          <p:nvPr/>
        </p:nvSpPr>
        <p:spPr>
          <a:xfrm>
            <a:off x="3846194" y="1199793"/>
            <a:ext cx="864361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</a:t>
            </a:r>
            <a:r>
              <a:rPr lang="en-US" sz="2000" b="1" dirty="0" err="1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var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layer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FeatureLayer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SimpleRenderer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PointSymbol3D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IconSymbol3DLayer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elevationInfo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{</a:t>
            </a:r>
            <a:endParaRPr lang="en-US" sz="2000" dirty="0">
              <a:solidFill>
                <a:srgbClr val="008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mode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"relative-to-scene"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labelingInfo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[{</a:t>
            </a:r>
            <a:endParaRPr lang="en-US" sz="2000" b="1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LabelSymbol3D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TextSymbol3DLayer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}]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});</a:t>
            </a:r>
            <a:endParaRPr lang="en-US" sz="2000" dirty="0">
              <a:latin typeface="Lucida Console" panose="020B0609040504020204" pitchFamily="49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E0D441-BBE1-1342-B577-01A7624C49DB}"/>
              </a:ext>
            </a:extLst>
          </p:cNvPr>
          <p:cNvSpPr/>
          <p:nvPr/>
        </p:nvSpPr>
        <p:spPr bwMode="auto">
          <a:xfrm>
            <a:off x="3976688" y="1543050"/>
            <a:ext cx="7720012" cy="1543050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541834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1"/>
          <a:stretch/>
        </p:blipFill>
        <p:spPr>
          <a:xfrm flipH="1">
            <a:off x="12184" y="4208206"/>
            <a:ext cx="12205216" cy="2671590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F3B4AD11-A566-E64F-82CA-971072AA1D87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renderer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86961559-920A-394C-99CB-FE8B5ED6FE85}"/>
              </a:ext>
            </a:extLst>
          </p:cNvPr>
          <p:cNvSpPr txBox="1">
            <a:spLocks/>
          </p:cNvSpPr>
          <p:nvPr/>
        </p:nvSpPr>
        <p:spPr>
          <a:xfrm>
            <a:off x="1187767" y="2520494"/>
            <a:ext cx="161162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symbol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010FF6-7FD9-B74A-A364-58AA8EBD0A32}"/>
              </a:ext>
            </a:extLst>
          </p:cNvPr>
          <p:cNvSpPr txBox="1">
            <a:spLocks/>
          </p:cNvSpPr>
          <p:nvPr/>
        </p:nvSpPr>
        <p:spPr>
          <a:xfrm>
            <a:off x="739966" y="5447894"/>
            <a:ext cx="2750821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visualVariables</a:t>
            </a:r>
            <a:endParaRPr lang="en-US" sz="2800" b="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41153A-A910-924F-BDB9-B4DB2718CD85}"/>
              </a:ext>
            </a:extLst>
          </p:cNvPr>
          <p:cNvCxnSpPr>
            <a:cxnSpLocks/>
          </p:cNvCxnSpPr>
          <p:nvPr/>
        </p:nvCxnSpPr>
        <p:spPr bwMode="auto">
          <a:xfrm>
            <a:off x="826843" y="1707596"/>
            <a:ext cx="0" cy="3731355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77D7AC-96C1-2E49-8B1B-108AE2EE6E9E}"/>
              </a:ext>
            </a:extLst>
          </p:cNvPr>
          <p:cNvCxnSpPr>
            <a:cxnSpLocks/>
          </p:cNvCxnSpPr>
          <p:nvPr/>
        </p:nvCxnSpPr>
        <p:spPr bwMode="auto">
          <a:xfrm>
            <a:off x="1298257" y="1707596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741070-4B34-BA40-92B1-E93F7482C37B}"/>
              </a:ext>
            </a:extLst>
          </p:cNvPr>
          <p:cNvCxnSpPr>
            <a:cxnSpLocks/>
          </p:cNvCxnSpPr>
          <p:nvPr/>
        </p:nvCxnSpPr>
        <p:spPr bwMode="auto">
          <a:xfrm>
            <a:off x="1282063" y="2951381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itle 6">
            <a:extLst>
              <a:ext uri="{FF2B5EF4-FFF2-40B4-BE49-F238E27FC236}">
                <a16:creationId xmlns:a16="http://schemas.microsoft.com/office/drawing/2014/main" id="{FC13F9D6-9CC8-C547-8453-EE544D77EED8}"/>
              </a:ext>
            </a:extLst>
          </p:cNvPr>
          <p:cNvSpPr txBox="1">
            <a:spLocks/>
          </p:cNvSpPr>
          <p:nvPr/>
        </p:nvSpPr>
        <p:spPr>
          <a:xfrm>
            <a:off x="1187767" y="3764279"/>
            <a:ext cx="2406016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symbolLayers</a:t>
            </a:r>
            <a:endParaRPr lang="en-US" sz="2800" b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E17D27-E9FD-0645-9398-B47319D53AB7}"/>
              </a:ext>
            </a:extLst>
          </p:cNvPr>
          <p:cNvSpPr/>
          <p:nvPr/>
        </p:nvSpPr>
        <p:spPr bwMode="auto">
          <a:xfrm>
            <a:off x="4034038" y="433137"/>
            <a:ext cx="7996694" cy="6250405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FE7962-C959-6E40-AF10-798DA1CFEF42}"/>
              </a:ext>
            </a:extLst>
          </p:cNvPr>
          <p:cNvSpPr/>
          <p:nvPr/>
        </p:nvSpPr>
        <p:spPr>
          <a:xfrm>
            <a:off x="4137035" y="582783"/>
            <a:ext cx="8643611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</a:t>
            </a:r>
            <a:r>
              <a:rPr lang="en-US" sz="2000" b="1" dirty="0" err="1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var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layer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FeatureLayer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SimpleRenderer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PointSymbol3D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IconSymbol3DLayer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}),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visualVariables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[{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type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urier New" panose="02070309020205020404" pitchFamily="49" charset="0"/>
              </a:rPr>
              <a:t>"size"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field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urier New" panose="02070309020205020404" pitchFamily="49" charset="0"/>
              </a:rPr>
              <a:t>"TOTPOP_CY"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normalizationField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Courier New" panose="02070309020205020404" pitchFamily="49" charset="0"/>
              </a:rPr>
              <a:t>"SQMI"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stops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[{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value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4000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size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value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23000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	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size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8000"/>
                </a:solidFill>
                <a:latin typeface="Courier New" panose="02070309020205020404" pitchFamily="49" charset="0"/>
              </a:rPr>
              <a:t>40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}]</a:t>
            </a:r>
            <a:endParaRPr lang="en-US" sz="2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lvl="1"/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}]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});</a:t>
            </a:r>
            <a:endParaRPr lang="en-US" sz="2000" dirty="0">
              <a:latin typeface="Lucida Console" panose="020B0609040504020204" pitchFamily="49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82895-7039-9748-9D82-BC70C21C39EE}"/>
              </a:ext>
            </a:extLst>
          </p:cNvPr>
          <p:cNvSpPr/>
          <p:nvPr/>
        </p:nvSpPr>
        <p:spPr bwMode="auto">
          <a:xfrm>
            <a:off x="4034038" y="2120980"/>
            <a:ext cx="7996694" cy="4003093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id="{7CDD32AB-E178-964D-94D5-2762BC3B919C}"/>
              </a:ext>
            </a:extLst>
          </p:cNvPr>
          <p:cNvSpPr txBox="1">
            <a:spLocks/>
          </p:cNvSpPr>
          <p:nvPr/>
        </p:nvSpPr>
        <p:spPr>
          <a:xfrm>
            <a:off x="188210" y="5884438"/>
            <a:ext cx="4313454" cy="27699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1800" b="0" dirty="0"/>
              <a:t>for numeric continuous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92536262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1"/>
          <a:stretch/>
        </p:blipFill>
        <p:spPr>
          <a:xfrm flipH="1">
            <a:off x="12184" y="4208206"/>
            <a:ext cx="12205216" cy="2671590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A9E0D912-C85B-0C4F-9B1A-1FC882D61082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layer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A252CF22-94F9-A941-B091-B60C58B5277C}"/>
              </a:ext>
            </a:extLst>
          </p:cNvPr>
          <p:cNvSpPr txBox="1">
            <a:spLocks/>
          </p:cNvSpPr>
          <p:nvPr/>
        </p:nvSpPr>
        <p:spPr>
          <a:xfrm>
            <a:off x="730567" y="2506622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elevationInfo</a:t>
            </a:r>
            <a:endParaRPr lang="en-US" sz="2800" b="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49CDC8-E5D8-EF47-AAAA-86908F75AB16}"/>
              </a:ext>
            </a:extLst>
          </p:cNvPr>
          <p:cNvCxnSpPr>
            <a:cxnSpLocks/>
          </p:cNvCxnSpPr>
          <p:nvPr/>
        </p:nvCxnSpPr>
        <p:spPr bwMode="auto">
          <a:xfrm>
            <a:off x="841057" y="1693723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B25ED90-897B-B345-AFC5-7F794E43FDD0}"/>
              </a:ext>
            </a:extLst>
          </p:cNvPr>
          <p:cNvSpPr/>
          <p:nvPr/>
        </p:nvSpPr>
        <p:spPr bwMode="auto">
          <a:xfrm>
            <a:off x="3976688" y="952500"/>
            <a:ext cx="7720012" cy="52959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BC2709-869F-1F4E-B152-268D31F867BC}"/>
              </a:ext>
            </a:extLst>
          </p:cNvPr>
          <p:cNvSpPr/>
          <p:nvPr/>
        </p:nvSpPr>
        <p:spPr>
          <a:xfrm>
            <a:off x="3846194" y="1199793"/>
            <a:ext cx="864361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</a:t>
            </a:r>
            <a:r>
              <a:rPr lang="en-US" sz="2000" b="1" dirty="0" err="1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var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layer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FeatureLayer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SimpleRenderer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PointSymbol3D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IconSymbol3DLayer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elevationInfo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{</a:t>
            </a:r>
            <a:endParaRPr lang="en-US" sz="2000" dirty="0">
              <a:solidFill>
                <a:srgbClr val="008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mode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"relative-to-scene"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labelingInfo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[{</a:t>
            </a:r>
            <a:endParaRPr lang="en-US" sz="2000" b="1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LabelSymbol3D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TextSymbol3DLayer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}]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});</a:t>
            </a:r>
            <a:endParaRPr lang="en-US" sz="2000" dirty="0">
              <a:latin typeface="Lucida Console" panose="020B0609040504020204" pitchFamily="49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5DA462-F71E-DB47-9AF5-32826C15EC67}"/>
              </a:ext>
            </a:extLst>
          </p:cNvPr>
          <p:cNvSpPr/>
          <p:nvPr/>
        </p:nvSpPr>
        <p:spPr bwMode="auto">
          <a:xfrm>
            <a:off x="3976688" y="3086100"/>
            <a:ext cx="7720012" cy="888086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D1B97DA-B755-DF4E-9543-853C6896CFD5}"/>
              </a:ext>
            </a:extLst>
          </p:cNvPr>
          <p:cNvSpPr txBox="1">
            <a:spLocks/>
          </p:cNvSpPr>
          <p:nvPr/>
        </p:nvSpPr>
        <p:spPr>
          <a:xfrm>
            <a:off x="730567" y="3967904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mode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7FC40D-5B0A-E848-9411-E90CD7B5ACD8}"/>
              </a:ext>
            </a:extLst>
          </p:cNvPr>
          <p:cNvCxnSpPr>
            <a:cxnSpLocks/>
          </p:cNvCxnSpPr>
          <p:nvPr/>
        </p:nvCxnSpPr>
        <p:spPr bwMode="auto">
          <a:xfrm>
            <a:off x="841057" y="3155005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986712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1"/>
          <a:stretch/>
        </p:blipFill>
        <p:spPr>
          <a:xfrm flipH="1">
            <a:off x="12184" y="4208206"/>
            <a:ext cx="12205216" cy="2671590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C840DF8E-160A-4441-9AAF-9A2BCA715512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layer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F81C42D-0A43-C74C-A1B0-70D234A74864}"/>
              </a:ext>
            </a:extLst>
          </p:cNvPr>
          <p:cNvSpPr txBox="1">
            <a:spLocks/>
          </p:cNvSpPr>
          <p:nvPr/>
        </p:nvSpPr>
        <p:spPr>
          <a:xfrm>
            <a:off x="730567" y="2506622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elevationInfo</a:t>
            </a:r>
            <a:endParaRPr lang="en-US" sz="2800" b="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6E5ACA-33FD-A447-BE3E-6B95B597EA32}"/>
              </a:ext>
            </a:extLst>
          </p:cNvPr>
          <p:cNvCxnSpPr>
            <a:cxnSpLocks/>
          </p:cNvCxnSpPr>
          <p:nvPr/>
        </p:nvCxnSpPr>
        <p:spPr bwMode="auto">
          <a:xfrm>
            <a:off x="841057" y="1693723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E356952-55DD-C748-B3E8-D36936701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046" y="1693723"/>
            <a:ext cx="8572500" cy="2857500"/>
          </a:xfrm>
          <a:prstGeom prst="rect">
            <a:avLst/>
          </a:prstGeo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B3BF37D0-D91C-454E-88F4-78818C065BCA}"/>
              </a:ext>
            </a:extLst>
          </p:cNvPr>
          <p:cNvSpPr txBox="1">
            <a:spLocks/>
          </p:cNvSpPr>
          <p:nvPr/>
        </p:nvSpPr>
        <p:spPr>
          <a:xfrm>
            <a:off x="730567" y="3967904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mode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ED3B89-27B7-BA4A-A6A7-34F2F464DC92}"/>
              </a:ext>
            </a:extLst>
          </p:cNvPr>
          <p:cNvCxnSpPr>
            <a:cxnSpLocks/>
          </p:cNvCxnSpPr>
          <p:nvPr/>
        </p:nvCxnSpPr>
        <p:spPr bwMode="auto">
          <a:xfrm>
            <a:off x="841057" y="3155005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A08B4D2-22FF-1C44-AE1C-5EE889E21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612" y="4761020"/>
            <a:ext cx="2685114" cy="15023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9F1604-5D0C-B54F-9356-C4A92C84A89C}"/>
              </a:ext>
            </a:extLst>
          </p:cNvPr>
          <p:cNvSpPr txBox="1"/>
          <p:nvPr/>
        </p:nvSpPr>
        <p:spPr>
          <a:xfrm>
            <a:off x="4249612" y="6319956"/>
            <a:ext cx="2685114" cy="32824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ea typeface="+mn-ea"/>
                <a:cs typeface="+mn-cs"/>
              </a:rPr>
              <a:t>on the ground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1D53F8-56CE-0D41-AF82-93C6EE096F6B}"/>
              </a:ext>
            </a:extLst>
          </p:cNvPr>
          <p:cNvSpPr txBox="1"/>
          <p:nvPr/>
        </p:nvSpPr>
        <p:spPr>
          <a:xfrm>
            <a:off x="7513218" y="6319956"/>
            <a:ext cx="2469508" cy="32824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/>
              <a:t>relative to ground</a:t>
            </a:r>
            <a:endParaRPr lang="en-US" sz="1400" b="1" dirty="0"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BE303D-9F94-AC47-9DCD-39B35CA29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3218" y="4761019"/>
            <a:ext cx="2469508" cy="15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2402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1"/>
          <a:stretch/>
        </p:blipFill>
        <p:spPr>
          <a:xfrm flipH="1">
            <a:off x="12184" y="4208206"/>
            <a:ext cx="12205216" cy="2671590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85D6675A-126C-7C4A-A349-028786111128}"/>
              </a:ext>
            </a:extLst>
          </p:cNvPr>
          <p:cNvSpPr txBox="1">
            <a:spLocks/>
          </p:cNvSpPr>
          <p:nvPr/>
        </p:nvSpPr>
        <p:spPr>
          <a:xfrm>
            <a:off x="730567" y="1262836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layer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FBEEB5E-2E9B-2146-835E-87A9B0016800}"/>
              </a:ext>
            </a:extLst>
          </p:cNvPr>
          <p:cNvSpPr txBox="1">
            <a:spLocks/>
          </p:cNvSpPr>
          <p:nvPr/>
        </p:nvSpPr>
        <p:spPr>
          <a:xfrm>
            <a:off x="730567" y="3750407"/>
            <a:ext cx="161162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/>
              <a:t>symbol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46CD9F8-BA32-BC44-B26D-E06C508C259D}"/>
              </a:ext>
            </a:extLst>
          </p:cNvPr>
          <p:cNvSpPr txBox="1">
            <a:spLocks/>
          </p:cNvSpPr>
          <p:nvPr/>
        </p:nvSpPr>
        <p:spPr>
          <a:xfrm>
            <a:off x="730567" y="2506622"/>
            <a:ext cx="2316479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labelingInfo</a:t>
            </a:r>
            <a:endParaRPr lang="en-US" sz="2800" b="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6600D5-FB5B-2A47-A15B-C7204C556563}"/>
              </a:ext>
            </a:extLst>
          </p:cNvPr>
          <p:cNvCxnSpPr>
            <a:cxnSpLocks/>
          </p:cNvCxnSpPr>
          <p:nvPr/>
        </p:nvCxnSpPr>
        <p:spPr bwMode="auto">
          <a:xfrm>
            <a:off x="841057" y="1693723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1C35DA-2959-2A41-B5A4-4B4A492D41B1}"/>
              </a:ext>
            </a:extLst>
          </p:cNvPr>
          <p:cNvCxnSpPr>
            <a:cxnSpLocks/>
          </p:cNvCxnSpPr>
          <p:nvPr/>
        </p:nvCxnSpPr>
        <p:spPr bwMode="auto">
          <a:xfrm>
            <a:off x="841057" y="2937509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FB51D5-5D40-0248-960B-CFDAC4876172}"/>
              </a:ext>
            </a:extLst>
          </p:cNvPr>
          <p:cNvCxnSpPr>
            <a:cxnSpLocks/>
          </p:cNvCxnSpPr>
          <p:nvPr/>
        </p:nvCxnSpPr>
        <p:spPr bwMode="auto">
          <a:xfrm>
            <a:off x="824863" y="4181294"/>
            <a:ext cx="0" cy="826770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itle 6">
            <a:extLst>
              <a:ext uri="{FF2B5EF4-FFF2-40B4-BE49-F238E27FC236}">
                <a16:creationId xmlns:a16="http://schemas.microsoft.com/office/drawing/2014/main" id="{1D645135-D71E-DE4B-AA23-0D77C9A8BC44}"/>
              </a:ext>
            </a:extLst>
          </p:cNvPr>
          <p:cNvSpPr txBox="1">
            <a:spLocks/>
          </p:cNvSpPr>
          <p:nvPr/>
        </p:nvSpPr>
        <p:spPr>
          <a:xfrm>
            <a:off x="730567" y="4994192"/>
            <a:ext cx="2406016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l"/>
            <a:r>
              <a:rPr lang="en-US" sz="2800" b="0" dirty="0" err="1"/>
              <a:t>symbolLayers</a:t>
            </a:r>
            <a:endParaRPr lang="en-US" sz="2800" b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8142E2-FABF-F14F-A709-B99E743A22C1}"/>
              </a:ext>
            </a:extLst>
          </p:cNvPr>
          <p:cNvSpPr/>
          <p:nvPr/>
        </p:nvSpPr>
        <p:spPr bwMode="auto">
          <a:xfrm>
            <a:off x="3976688" y="952500"/>
            <a:ext cx="7720012" cy="52959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6C494C-A4EB-7441-9E7E-11F9707653E3}"/>
              </a:ext>
            </a:extLst>
          </p:cNvPr>
          <p:cNvSpPr/>
          <p:nvPr/>
        </p:nvSpPr>
        <p:spPr>
          <a:xfrm>
            <a:off x="3846194" y="1199793"/>
            <a:ext cx="864361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</a:t>
            </a:r>
            <a:r>
              <a:rPr lang="en-US" sz="2000" b="1" dirty="0" err="1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var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layer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FeatureLayer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SimpleRenderer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PointSymbol3D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IconSymbol3DLayer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elevationInfo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{</a:t>
            </a:r>
            <a:endParaRPr lang="en-US" sz="2000" dirty="0">
              <a:solidFill>
                <a:srgbClr val="008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mode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808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"relative-to-scene"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},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Lucida Console" panose="020B0609040504020204" pitchFamily="49" charset="0"/>
                <a:cs typeface="Calibri" panose="020F0502020204030204" pitchFamily="34" charset="0"/>
              </a:rPr>
              <a:t>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labelingInfo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[{</a:t>
            </a:r>
            <a:endParaRPr lang="en-US" sz="2000" b="1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LabelSymbol3D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  </a:t>
            </a:r>
            <a:r>
              <a:rPr lang="en-US" sz="2000" dirty="0" err="1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symbolLayers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[</a:t>
            </a:r>
            <a:r>
              <a:rPr lang="en-US" sz="2000" b="1" dirty="0">
                <a:solidFill>
                  <a:srgbClr val="0000FF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TextSymbol3DLayer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…</a:t>
            </a:r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})]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  })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  }]</a:t>
            </a:r>
            <a:endParaRPr lang="en-US" sz="2000" dirty="0">
              <a:solidFill>
                <a:srgbClr val="000000"/>
              </a:solidFill>
              <a:latin typeface="Lucida Console" panose="020B0609040504020204" pitchFamily="49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0080"/>
                </a:solidFill>
                <a:latin typeface="Lucida Console" panose="020B0609040504020204" pitchFamily="49" charset="0"/>
                <a:cs typeface="Calibri" panose="020F0502020204030204" pitchFamily="34" charset="0"/>
              </a:rPr>
              <a:t>  });</a:t>
            </a:r>
            <a:endParaRPr lang="en-US" sz="2000" dirty="0">
              <a:latin typeface="Lucida Console" panose="020B0609040504020204" pitchFamily="49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4EB4BD-597C-504E-A6E2-EE1F8FFF65CD}"/>
              </a:ext>
            </a:extLst>
          </p:cNvPr>
          <p:cNvSpPr/>
          <p:nvPr/>
        </p:nvSpPr>
        <p:spPr bwMode="auto">
          <a:xfrm>
            <a:off x="3976688" y="3965850"/>
            <a:ext cx="7720012" cy="1543050"/>
          </a:xfrm>
          <a:prstGeom prst="rect">
            <a:avLst/>
          </a:prstGeom>
          <a:solidFill>
            <a:schemeClr val="accent5">
              <a:lumMod val="60000"/>
              <a:lumOff val="40000"/>
              <a:alpha val="2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3306147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"/>
            <a:ext cx="12185617" cy="6852126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18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endParaRPr lang="en-US" sz="2000" b="0" dirty="0">
              <a:solidFill>
                <a:schemeClr val="tx1"/>
              </a:solidFill>
              <a:latin typeface="+mn-lt"/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95369"/>
            <a:ext cx="6632870" cy="743793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Demos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301599690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"/>
            <a:ext cx="12185617" cy="6852126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18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endParaRPr lang="en-US" sz="2000" b="0" dirty="0">
              <a:solidFill>
                <a:schemeClr val="tx1"/>
              </a:solidFill>
              <a:latin typeface="+mn-lt"/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1451575"/>
            <a:ext cx="6632870" cy="1487587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3D Specific Symbols and Renderers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21041989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1"/>
          <a:stretch/>
        </p:blipFill>
        <p:spPr>
          <a:xfrm flipH="1">
            <a:off x="12184" y="4208206"/>
            <a:ext cx="12205216" cy="2671590"/>
          </a:xfrm>
          <a:prstGeom prst="rect">
            <a:avLst/>
          </a:prstGeom>
        </p:spPr>
      </p:pic>
      <p:sp>
        <p:nvSpPr>
          <p:cNvPr id="14" name="Subtitle 9">
            <a:extLst>
              <a:ext uri="{FF2B5EF4-FFF2-40B4-BE49-F238E27FC236}">
                <a16:creationId xmlns:a16="http://schemas.microsoft.com/office/drawing/2014/main" id="{55AAECC6-0A62-824E-86C6-6069DBFDDD23}"/>
              </a:ext>
            </a:extLst>
          </p:cNvPr>
          <p:cNvSpPr txBox="1">
            <a:spLocks/>
          </p:cNvSpPr>
          <p:nvPr/>
        </p:nvSpPr>
        <p:spPr>
          <a:xfrm>
            <a:off x="1279016" y="2980570"/>
            <a:ext cx="6245411" cy="308418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r>
              <a:rPr lang="en-US" b="0">
                <a:cs typeface="Avenir LT Std 65 Medium" charset="0"/>
              </a:rPr>
              <a:t>Renderers, Symbols, etc.</a:t>
            </a:r>
            <a:endParaRPr lang="en-US" b="0" dirty="0">
              <a:cs typeface="Avenir LT Std 65 Medium" charset="0"/>
            </a:endParaRPr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27BC95B2-7529-414B-AC60-B55EE8AB7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API Overview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08340791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1"/>
          <a:stretch/>
        </p:blipFill>
        <p:spPr>
          <a:xfrm flipH="1">
            <a:off x="12184" y="4208206"/>
            <a:ext cx="12205216" cy="26715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53E646-3CA5-C841-B55A-2B038E514D24}"/>
              </a:ext>
            </a:extLst>
          </p:cNvPr>
          <p:cNvSpPr/>
          <p:nvPr/>
        </p:nvSpPr>
        <p:spPr bwMode="auto">
          <a:xfrm>
            <a:off x="533344" y="4525836"/>
            <a:ext cx="11465169" cy="1912769"/>
          </a:xfrm>
          <a:prstGeom prst="rect">
            <a:avLst/>
          </a:prstGeom>
          <a:solidFill>
            <a:schemeClr val="accent5">
              <a:lumMod val="60000"/>
              <a:lumOff val="40000"/>
              <a:alpha val="51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BEBDAC-9543-5941-B4D2-21C9556C8EEE}"/>
              </a:ext>
            </a:extLst>
          </p:cNvPr>
          <p:cNvSpPr/>
          <p:nvPr/>
        </p:nvSpPr>
        <p:spPr bwMode="auto">
          <a:xfrm>
            <a:off x="533344" y="2514058"/>
            <a:ext cx="11465169" cy="1850111"/>
          </a:xfrm>
          <a:prstGeom prst="rect">
            <a:avLst/>
          </a:prstGeom>
          <a:solidFill>
            <a:schemeClr val="accent2">
              <a:lumMod val="60000"/>
              <a:lumOff val="40000"/>
              <a:alpha val="51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7" name="Picture 6" descr="Screen Shot 2016-06-21 at 1.37.56 PM.png">
            <a:extLst>
              <a:ext uri="{FF2B5EF4-FFF2-40B4-BE49-F238E27FC236}">
                <a16:creationId xmlns:a16="http://schemas.microsoft.com/office/drawing/2014/main" id="{86BDB147-A895-D342-9061-65D95E6B7C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6782" r="1" b="16782"/>
          <a:stretch/>
        </p:blipFill>
        <p:spPr>
          <a:xfrm>
            <a:off x="775633" y="3082338"/>
            <a:ext cx="2113280" cy="1188720"/>
          </a:xfrm>
          <a:prstGeom prst="rect">
            <a:avLst/>
          </a:prstGeom>
        </p:spPr>
      </p:pic>
      <p:pic>
        <p:nvPicPr>
          <p:cNvPr id="8" name="Picture 7" descr="Screen Shot 2016-06-21 at 1.41.15 PM.png">
            <a:extLst>
              <a:ext uri="{FF2B5EF4-FFF2-40B4-BE49-F238E27FC236}">
                <a16:creationId xmlns:a16="http://schemas.microsoft.com/office/drawing/2014/main" id="{047DBC3D-BB32-2C4B-892E-3857DA6F89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8" b="12478"/>
          <a:stretch/>
        </p:blipFill>
        <p:spPr>
          <a:xfrm>
            <a:off x="3825080" y="3082338"/>
            <a:ext cx="2113280" cy="1188720"/>
          </a:xfrm>
          <a:prstGeom prst="rect">
            <a:avLst/>
          </a:prstGeom>
        </p:spPr>
      </p:pic>
      <p:pic>
        <p:nvPicPr>
          <p:cNvPr id="9" name="Picture 8" descr="Screen Shot 2016-06-21 at 1.38.45 PM.png">
            <a:extLst>
              <a:ext uri="{FF2B5EF4-FFF2-40B4-BE49-F238E27FC236}">
                <a16:creationId xmlns:a16="http://schemas.microsoft.com/office/drawing/2014/main" id="{B0A4FD31-7A74-1748-9505-A4BFCD50C5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674" r="1" b="10674"/>
          <a:stretch/>
        </p:blipFill>
        <p:spPr>
          <a:xfrm>
            <a:off x="6874528" y="3082338"/>
            <a:ext cx="2113280" cy="1188720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14B981E-FA5A-3E4A-9C3A-5C6FF6ACD8F1}"/>
              </a:ext>
            </a:extLst>
          </p:cNvPr>
          <p:cNvSpPr txBox="1">
            <a:spLocks/>
          </p:cNvSpPr>
          <p:nvPr/>
        </p:nvSpPr>
        <p:spPr>
          <a:xfrm>
            <a:off x="731590" y="1334331"/>
            <a:ext cx="2363072" cy="42171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PointSymbol3D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D8B3AE67-6E1C-0E42-8A94-A8953B43C22F}"/>
              </a:ext>
            </a:extLst>
          </p:cNvPr>
          <p:cNvSpPr txBox="1">
            <a:spLocks/>
          </p:cNvSpPr>
          <p:nvPr/>
        </p:nvSpPr>
        <p:spPr>
          <a:xfrm>
            <a:off x="3794167" y="1384013"/>
            <a:ext cx="2471762" cy="37202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LineSymbol3D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9595870-3E11-5948-9CD2-EC2741901341}"/>
              </a:ext>
            </a:extLst>
          </p:cNvPr>
          <p:cNvSpPr txBox="1">
            <a:spLocks/>
          </p:cNvSpPr>
          <p:nvPr/>
        </p:nvSpPr>
        <p:spPr>
          <a:xfrm>
            <a:off x="6563823" y="1327844"/>
            <a:ext cx="3037377" cy="42819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PolygonSymbol3D</a:t>
            </a:r>
          </a:p>
        </p:txBody>
      </p:sp>
      <p:pic>
        <p:nvPicPr>
          <p:cNvPr id="14" name="Picture 13" descr="Screen Shot 2016-06-21 at 3.51.55 PM.png">
            <a:extLst>
              <a:ext uri="{FF2B5EF4-FFF2-40B4-BE49-F238E27FC236}">
                <a16:creationId xmlns:a16="http://schemas.microsoft.com/office/drawing/2014/main" id="{9FE894F4-BE50-E14F-8D1E-05003310886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" t="8647" r="6396" b="8089"/>
          <a:stretch/>
        </p:blipFill>
        <p:spPr>
          <a:xfrm>
            <a:off x="896421" y="5113677"/>
            <a:ext cx="2113280" cy="1188720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676BF0E1-C9D1-224B-B56D-F297A8D6416A}"/>
              </a:ext>
            </a:extLst>
          </p:cNvPr>
          <p:cNvSpPr txBox="1">
            <a:spLocks/>
          </p:cNvSpPr>
          <p:nvPr/>
        </p:nvSpPr>
        <p:spPr>
          <a:xfrm>
            <a:off x="688014" y="2618443"/>
            <a:ext cx="2324818" cy="38444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IconSymbol3DLayer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1C82AE4E-D820-B64F-B4BB-94957805DF9F}"/>
              </a:ext>
            </a:extLst>
          </p:cNvPr>
          <p:cNvSpPr txBox="1">
            <a:spLocks/>
          </p:cNvSpPr>
          <p:nvPr/>
        </p:nvSpPr>
        <p:spPr>
          <a:xfrm>
            <a:off x="739197" y="4733828"/>
            <a:ext cx="2561492" cy="35712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ObjectSymbol3DLayer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04716C-04C6-8844-8FA4-B643C5D7BB48}"/>
              </a:ext>
            </a:extLst>
          </p:cNvPr>
          <p:cNvCxnSpPr>
            <a:cxnSpLocks/>
          </p:cNvCxnSpPr>
          <p:nvPr/>
        </p:nvCxnSpPr>
        <p:spPr bwMode="auto">
          <a:xfrm>
            <a:off x="1767689" y="1778277"/>
            <a:ext cx="0" cy="600953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356BA014-77AF-E047-8ADD-48F190A414A9}"/>
              </a:ext>
            </a:extLst>
          </p:cNvPr>
          <p:cNvSpPr txBox="1">
            <a:spLocks/>
          </p:cNvSpPr>
          <p:nvPr/>
        </p:nvSpPr>
        <p:spPr>
          <a:xfrm>
            <a:off x="3824646" y="2649627"/>
            <a:ext cx="2306524" cy="384462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LineSymbol3DLayer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895BF8FD-341D-0F44-890A-D2B4C1015B17}"/>
              </a:ext>
            </a:extLst>
          </p:cNvPr>
          <p:cNvSpPr txBox="1">
            <a:spLocks/>
          </p:cNvSpPr>
          <p:nvPr/>
        </p:nvSpPr>
        <p:spPr>
          <a:xfrm>
            <a:off x="3762847" y="4725466"/>
            <a:ext cx="3367960" cy="35326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PathSymbol3DLayer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59C1D0F-4731-0C4E-9AE0-0212A3D1D6C7}"/>
              </a:ext>
            </a:extLst>
          </p:cNvPr>
          <p:cNvCxnSpPr>
            <a:cxnSpLocks/>
          </p:cNvCxnSpPr>
          <p:nvPr/>
        </p:nvCxnSpPr>
        <p:spPr bwMode="auto">
          <a:xfrm>
            <a:off x="4662694" y="1709916"/>
            <a:ext cx="0" cy="649812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1" name="Picture 20" descr="Screen Shot 2016-06-08 at 12.38.12 PM.png">
            <a:extLst>
              <a:ext uri="{FF2B5EF4-FFF2-40B4-BE49-F238E27FC236}">
                <a16:creationId xmlns:a16="http://schemas.microsoft.com/office/drawing/2014/main" id="{8BECEC59-1E4F-2B47-B8A1-C3DDE69777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8" b="11078"/>
          <a:stretch/>
        </p:blipFill>
        <p:spPr>
          <a:xfrm>
            <a:off x="3829711" y="5113677"/>
            <a:ext cx="2113280" cy="1188720"/>
          </a:xfrm>
          <a:prstGeom prst="rect">
            <a:avLst/>
          </a:prstGeom>
        </p:spPr>
      </p:pic>
      <p:pic>
        <p:nvPicPr>
          <p:cNvPr id="22" name="Picture 21" descr="Screen Shot 2016-06-08 at 12.54.25 PM.png">
            <a:extLst>
              <a:ext uri="{FF2B5EF4-FFF2-40B4-BE49-F238E27FC236}">
                <a16:creationId xmlns:a16="http://schemas.microsoft.com/office/drawing/2014/main" id="{A505DB43-682F-BD4B-88EE-C849D89B08A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" b="1518"/>
          <a:stretch/>
        </p:blipFill>
        <p:spPr>
          <a:xfrm>
            <a:off x="6763001" y="5113677"/>
            <a:ext cx="2113280" cy="118872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8C457D-8252-E44C-A2C7-F468D4715932}"/>
              </a:ext>
            </a:extLst>
          </p:cNvPr>
          <p:cNvCxnSpPr>
            <a:cxnSpLocks/>
          </p:cNvCxnSpPr>
          <p:nvPr/>
        </p:nvCxnSpPr>
        <p:spPr bwMode="auto">
          <a:xfrm>
            <a:off x="7830002" y="1765520"/>
            <a:ext cx="1" cy="579994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8BFA9DFE-44E8-C84A-851D-BC2D45684F12}"/>
              </a:ext>
            </a:extLst>
          </p:cNvPr>
          <p:cNvSpPr txBox="1">
            <a:spLocks/>
          </p:cNvSpPr>
          <p:nvPr/>
        </p:nvSpPr>
        <p:spPr>
          <a:xfrm>
            <a:off x="6879421" y="2612954"/>
            <a:ext cx="2323193" cy="38993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FillSymbol3DLayer</a:t>
            </a: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98D83423-0B5C-D34E-A91D-3F55B2FB4CBB}"/>
              </a:ext>
            </a:extLst>
          </p:cNvPr>
          <p:cNvSpPr txBox="1">
            <a:spLocks/>
          </p:cNvSpPr>
          <p:nvPr/>
        </p:nvSpPr>
        <p:spPr>
          <a:xfrm>
            <a:off x="6522889" y="4719116"/>
            <a:ext cx="2783499" cy="404819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ExtrudeSymbol3DLayer</a:t>
            </a: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564EDBD3-FA65-9F4E-82E5-AE4976F912AF}"/>
              </a:ext>
            </a:extLst>
          </p:cNvPr>
          <p:cNvSpPr txBox="1">
            <a:spLocks/>
          </p:cNvSpPr>
          <p:nvPr/>
        </p:nvSpPr>
        <p:spPr>
          <a:xfrm>
            <a:off x="9303004" y="4595555"/>
            <a:ext cx="2761565" cy="1746364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dirty="0"/>
              <a:t>Volumetric</a:t>
            </a:r>
          </a:p>
          <a:p>
            <a:pPr marL="0" indent="0">
              <a:buNone/>
            </a:pPr>
            <a:r>
              <a:rPr lang="en-US" b="0" dirty="0"/>
              <a:t>- Real world units (feet, meter)</a:t>
            </a:r>
          </a:p>
          <a:p>
            <a:pPr marL="0" indent="0">
              <a:buNone/>
            </a:pPr>
            <a:r>
              <a:rPr lang="en-US" b="0" dirty="0"/>
              <a:t>- Graphics are in real world space</a:t>
            </a: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64733535-2DE6-AB45-A35C-C6205467C14D}"/>
              </a:ext>
            </a:extLst>
          </p:cNvPr>
          <p:cNvSpPr txBox="1">
            <a:spLocks/>
          </p:cNvSpPr>
          <p:nvPr/>
        </p:nvSpPr>
        <p:spPr>
          <a:xfrm>
            <a:off x="9253760" y="2613821"/>
            <a:ext cx="2645163" cy="1701403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1800" dirty="0"/>
              <a:t>Flat</a:t>
            </a:r>
          </a:p>
          <a:p>
            <a:pPr marL="0" indent="0">
              <a:buNone/>
            </a:pPr>
            <a:r>
              <a:rPr lang="en-US" sz="1800" b="0" dirty="0"/>
              <a:t>- Screen size units (</a:t>
            </a:r>
            <a:r>
              <a:rPr lang="en-US" sz="1800" b="0" dirty="0" err="1"/>
              <a:t>pt</a:t>
            </a:r>
            <a:r>
              <a:rPr lang="en-US" sz="1800" b="0" dirty="0"/>
              <a:t>, </a:t>
            </a:r>
            <a:r>
              <a:rPr lang="en-US" sz="1800" b="0" dirty="0" err="1"/>
              <a:t>px</a:t>
            </a:r>
            <a:r>
              <a:rPr lang="en-US" sz="1800" b="0" dirty="0"/>
              <a:t>)</a:t>
            </a:r>
          </a:p>
          <a:p>
            <a:pPr marL="0" indent="0">
              <a:buNone/>
            </a:pPr>
            <a:r>
              <a:rPr lang="en-US" sz="1800" b="0" dirty="0"/>
              <a:t>- Graphics are in screen space</a:t>
            </a:r>
          </a:p>
          <a:p>
            <a:pPr marL="0" indent="0">
              <a:buFont typeface="Arial"/>
              <a:buNone/>
            </a:pPr>
            <a:endParaRPr lang="en-US" sz="1800" b="0" dirty="0"/>
          </a:p>
          <a:p>
            <a:pPr marL="0" indent="0">
              <a:buFont typeface="Arial"/>
              <a:buNone/>
            </a:pPr>
            <a:endParaRPr lang="en-US" sz="1800" b="0" dirty="0"/>
          </a:p>
        </p:txBody>
      </p:sp>
      <p:sp>
        <p:nvSpPr>
          <p:cNvPr id="28" name="Title 8">
            <a:extLst>
              <a:ext uri="{FF2B5EF4-FFF2-40B4-BE49-F238E27FC236}">
                <a16:creationId xmlns:a16="http://schemas.microsoft.com/office/drawing/2014/main" id="{A9F6A22E-4EB1-B247-9056-17BC257D1C63}"/>
              </a:ext>
            </a:extLst>
          </p:cNvPr>
          <p:cNvSpPr txBox="1">
            <a:spLocks/>
          </p:cNvSpPr>
          <p:nvPr/>
        </p:nvSpPr>
        <p:spPr>
          <a:xfrm>
            <a:off x="685800" y="471611"/>
            <a:ext cx="10826496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sz="2800" b="0" dirty="0"/>
              <a:t>Symbols</a:t>
            </a:r>
          </a:p>
        </p:txBody>
      </p:sp>
    </p:spTree>
    <p:extLst>
      <p:ext uri="{BB962C8B-B14F-4D97-AF65-F5344CB8AC3E}">
        <p14:creationId xmlns:p14="http://schemas.microsoft.com/office/powerpoint/2010/main" val="34659836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6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1"/>
          <a:stretch/>
        </p:blipFill>
        <p:spPr>
          <a:xfrm flipH="1">
            <a:off x="12184" y="4208206"/>
            <a:ext cx="12205216" cy="2671590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50752861-93DC-7646-9C3F-AC9778A46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1611"/>
            <a:ext cx="10826496" cy="430887"/>
          </a:xfrm>
        </p:spPr>
        <p:txBody>
          <a:bodyPr/>
          <a:lstStyle/>
          <a:p>
            <a:pPr algn="ctr"/>
            <a:r>
              <a:rPr lang="en-US" sz="2800" b="0" dirty="0"/>
              <a:t>Symbols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65821C-D286-9342-8E58-8CC1DB1F99E0}"/>
              </a:ext>
            </a:extLst>
          </p:cNvPr>
          <p:cNvSpPr txBox="1">
            <a:spLocks/>
          </p:cNvSpPr>
          <p:nvPr/>
        </p:nvSpPr>
        <p:spPr>
          <a:xfrm>
            <a:off x="5028794" y="1167595"/>
            <a:ext cx="2268236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400" b="0" dirty="0"/>
              <a:t>MeshSymbol3D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9F30574-2BC1-5541-A96D-1E13012C821F}"/>
              </a:ext>
            </a:extLst>
          </p:cNvPr>
          <p:cNvSpPr txBox="1">
            <a:spLocks/>
          </p:cNvSpPr>
          <p:nvPr/>
        </p:nvSpPr>
        <p:spPr>
          <a:xfrm>
            <a:off x="5055135" y="2203940"/>
            <a:ext cx="2142836" cy="436541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/>
              <a:t>FillSymbol3DLayer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57CEC7-66EC-FA4A-81CD-D82F28DBD4B4}"/>
              </a:ext>
            </a:extLst>
          </p:cNvPr>
          <p:cNvCxnSpPr>
            <a:cxnSpLocks/>
          </p:cNvCxnSpPr>
          <p:nvPr/>
        </p:nvCxnSpPr>
        <p:spPr bwMode="auto">
          <a:xfrm>
            <a:off x="5999504" y="1695992"/>
            <a:ext cx="0" cy="507948"/>
          </a:xfrm>
          <a:prstGeom prst="straightConnector1">
            <a:avLst/>
          </a:prstGeom>
          <a:ln>
            <a:solidFill>
              <a:schemeClr val="accent5">
                <a:shade val="95000"/>
                <a:satMod val="10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BC2536B-02C7-A345-81E3-447F31F4B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53" y="3064934"/>
            <a:ext cx="114300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81331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1"/>
          <a:stretch/>
        </p:blipFill>
        <p:spPr>
          <a:xfrm flipH="1">
            <a:off x="12184" y="4208206"/>
            <a:ext cx="12205216" cy="2671590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FF1A1E88-3D92-024B-A99E-23B6A817F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pPr algn="ctr"/>
            <a:r>
              <a:rPr lang="en-US" sz="2800" b="0" dirty="0"/>
              <a:t>Renderers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17A97A-B6E3-3344-A15F-F59C032375D9}"/>
              </a:ext>
            </a:extLst>
          </p:cNvPr>
          <p:cNvSpPr txBox="1">
            <a:spLocks/>
          </p:cNvSpPr>
          <p:nvPr/>
        </p:nvSpPr>
        <p:spPr>
          <a:xfrm>
            <a:off x="830580" y="2231718"/>
            <a:ext cx="2394354" cy="436535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SimpleRenderer</a:t>
            </a:r>
            <a:endParaRPr lang="en-US" sz="2400" b="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E951871-03A5-6843-9EAE-0FABBFDF7F58}"/>
              </a:ext>
            </a:extLst>
          </p:cNvPr>
          <p:cNvSpPr txBox="1">
            <a:spLocks/>
          </p:cNvSpPr>
          <p:nvPr/>
        </p:nvSpPr>
        <p:spPr>
          <a:xfrm>
            <a:off x="4185384" y="2274164"/>
            <a:ext cx="3164776" cy="39408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UniqueValueRenderer</a:t>
            </a:r>
            <a:endParaRPr lang="en-US" sz="2400" b="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99CBDB0-1920-D144-A82F-7FB40D95F08B}"/>
              </a:ext>
            </a:extLst>
          </p:cNvPr>
          <p:cNvSpPr txBox="1">
            <a:spLocks/>
          </p:cNvSpPr>
          <p:nvPr/>
        </p:nvSpPr>
        <p:spPr>
          <a:xfrm>
            <a:off x="8255286" y="2317907"/>
            <a:ext cx="3078528" cy="38530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 err="1"/>
              <a:t>ClassBreaksRenderer</a:t>
            </a:r>
            <a:endParaRPr lang="en-US" sz="2400" b="0" dirty="0"/>
          </a:p>
        </p:txBody>
      </p:sp>
      <p:pic>
        <p:nvPicPr>
          <p:cNvPr id="9" name="Picture 8" descr="Screen Shot 2017-07-01 at 4.11.57 PM.png">
            <a:extLst>
              <a:ext uri="{FF2B5EF4-FFF2-40B4-BE49-F238E27FC236}">
                <a16:creationId xmlns:a16="http://schemas.microsoft.com/office/drawing/2014/main" id="{98578AF3-CCA5-AE43-8097-A1D21D2B5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59" y="2946138"/>
            <a:ext cx="2459801" cy="1996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3943C3-192F-1349-B9C9-32031719D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3941" y="2946137"/>
            <a:ext cx="3494754" cy="2036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48B0C9-8DB3-3F4F-869C-4345CCDB42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944" b="14905"/>
          <a:stretch/>
        </p:blipFill>
        <p:spPr>
          <a:xfrm>
            <a:off x="3978119" y="2931893"/>
            <a:ext cx="3492555" cy="205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69820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1"/>
          <a:stretch/>
        </p:blipFill>
        <p:spPr>
          <a:xfrm flipH="1">
            <a:off x="12184" y="4208206"/>
            <a:ext cx="12205216" cy="2671590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9A1A2D31-494F-F24F-93EA-AF4CD8CA7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pPr algn="ctr"/>
            <a:r>
              <a:rPr lang="en-US" sz="2800" b="0" dirty="0"/>
              <a:t>Multivariate mapping with visual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DD19FA-A2EE-1649-AB9B-5E4BCF6D051E}"/>
              </a:ext>
            </a:extLst>
          </p:cNvPr>
          <p:cNvSpPr txBox="1">
            <a:spLocks/>
          </p:cNvSpPr>
          <p:nvPr/>
        </p:nvSpPr>
        <p:spPr>
          <a:xfrm>
            <a:off x="1464970" y="1315893"/>
            <a:ext cx="6611188" cy="279614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1800" b="0" dirty="0" err="1">
                <a:solidFill>
                  <a:srgbClr val="FFFFFF"/>
                </a:solidFill>
              </a:rPr>
              <a:t>visualVariables</a:t>
            </a:r>
            <a:r>
              <a:rPr lang="en-US" sz="1800" b="0" dirty="0">
                <a:solidFill>
                  <a:srgbClr val="FFFFFF"/>
                </a:solidFill>
              </a:rPr>
              <a:t> - only for continuous numerical visualization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AFE4421-A533-F84D-988F-60CFA97B17F9}"/>
              </a:ext>
            </a:extLst>
          </p:cNvPr>
          <p:cNvSpPr txBox="1">
            <a:spLocks/>
          </p:cNvSpPr>
          <p:nvPr/>
        </p:nvSpPr>
        <p:spPr>
          <a:xfrm>
            <a:off x="1379219" y="1824331"/>
            <a:ext cx="971046" cy="51823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>
                <a:solidFill>
                  <a:srgbClr val="FFFFFF"/>
                </a:solidFill>
              </a:rPr>
              <a:t>Color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E6D878AC-CCA0-F84A-847E-4D2E7556EA4E}"/>
              </a:ext>
            </a:extLst>
          </p:cNvPr>
          <p:cNvSpPr txBox="1">
            <a:spLocks/>
          </p:cNvSpPr>
          <p:nvPr/>
        </p:nvSpPr>
        <p:spPr>
          <a:xfrm>
            <a:off x="8516677" y="1898229"/>
            <a:ext cx="1018029" cy="51823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2800" b="0" dirty="0">
                <a:solidFill>
                  <a:srgbClr val="FFFFFF"/>
                </a:solidFill>
              </a:rPr>
              <a:t>Size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E534827E-33C5-D247-AFE6-D6E113E2F7F2}"/>
              </a:ext>
            </a:extLst>
          </p:cNvPr>
          <p:cNvSpPr txBox="1">
            <a:spLocks/>
          </p:cNvSpPr>
          <p:nvPr/>
        </p:nvSpPr>
        <p:spPr>
          <a:xfrm>
            <a:off x="8412556" y="5938457"/>
            <a:ext cx="1675756" cy="51823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 algn="ctr">
              <a:buNone/>
            </a:pPr>
            <a:r>
              <a:rPr lang="en-US" sz="2800" b="0" dirty="0">
                <a:solidFill>
                  <a:srgbClr val="FFFFFF"/>
                </a:solidFill>
              </a:rPr>
              <a:t>Rotation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C19420D1-29F3-F343-9DB5-9C5465101097}"/>
              </a:ext>
            </a:extLst>
          </p:cNvPr>
          <p:cNvSpPr txBox="1">
            <a:spLocks/>
          </p:cNvSpPr>
          <p:nvPr/>
        </p:nvSpPr>
        <p:spPr>
          <a:xfrm>
            <a:off x="1379219" y="6143620"/>
            <a:ext cx="1598419" cy="51823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>
                <a:solidFill>
                  <a:srgbClr val="FFFFFF"/>
                </a:solidFill>
              </a:rPr>
              <a:t>Opacity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BE838F-2EE7-E643-AA9B-39617C1FD4B9}"/>
              </a:ext>
            </a:extLst>
          </p:cNvPr>
          <p:cNvCxnSpPr>
            <a:cxnSpLocks/>
          </p:cNvCxnSpPr>
          <p:nvPr/>
        </p:nvCxnSpPr>
        <p:spPr bwMode="auto">
          <a:xfrm>
            <a:off x="5412208" y="1898671"/>
            <a:ext cx="0" cy="4658540"/>
          </a:xfrm>
          <a:prstGeom prst="line">
            <a:avLst/>
          </a:prstGeom>
          <a:ln>
            <a:solidFill>
              <a:schemeClr val="accent5">
                <a:shade val="95000"/>
                <a:satMod val="105000"/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157E0D-1642-7047-9D23-1F5A0CFE7A90}"/>
              </a:ext>
            </a:extLst>
          </p:cNvPr>
          <p:cNvCxnSpPr>
            <a:cxnSpLocks/>
          </p:cNvCxnSpPr>
          <p:nvPr/>
        </p:nvCxnSpPr>
        <p:spPr bwMode="auto">
          <a:xfrm flipH="1">
            <a:off x="1768645" y="4387904"/>
            <a:ext cx="7676143" cy="0"/>
          </a:xfrm>
          <a:prstGeom prst="line">
            <a:avLst/>
          </a:prstGeom>
          <a:ln>
            <a:solidFill>
              <a:schemeClr val="accent5">
                <a:shade val="95000"/>
                <a:satMod val="105000"/>
                <a:alpha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41472C1-FA54-C845-9B86-AA1B164C0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607" y="4578669"/>
            <a:ext cx="2035665" cy="1473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19DDDE-4229-454D-940C-2704F9F2C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813" y="4578669"/>
            <a:ext cx="1766978" cy="15439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28532F-088D-6B4A-8BBA-3119857F03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6623" y="2452498"/>
            <a:ext cx="2410935" cy="1298320"/>
          </a:xfrm>
          <a:prstGeom prst="rect">
            <a:avLst/>
          </a:prstGeom>
        </p:spPr>
      </p:pic>
      <p:pic>
        <p:nvPicPr>
          <p:cNvPr id="17" name="Picture 16" descr="Screen Shot 2016-06-21 at 5.38.08 PM.png">
            <a:extLst>
              <a:ext uri="{FF2B5EF4-FFF2-40B4-BE49-F238E27FC236}">
                <a16:creationId xmlns:a16="http://schemas.microsoft.com/office/drawing/2014/main" id="{06BA8A99-2D23-9041-AEB9-82E3964921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074" y="2156294"/>
            <a:ext cx="2229673" cy="11648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BBDB4A-388B-9B49-934D-C05E0FE665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9980" y="3760962"/>
            <a:ext cx="2054252" cy="125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41345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"/>
            <a:ext cx="12185617" cy="6852126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18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endParaRPr lang="en-US" sz="2000" b="0" dirty="0">
              <a:solidFill>
                <a:schemeClr val="tx1"/>
              </a:solidFill>
              <a:latin typeface="+mn-lt"/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95369"/>
            <a:ext cx="6632870" cy="743793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/>
              <a:t>Sneak peak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865575873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1"/>
          <a:stretch/>
        </p:blipFill>
        <p:spPr>
          <a:xfrm flipH="1">
            <a:off x="12184" y="4208206"/>
            <a:ext cx="12205216" cy="2671590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9D7B9935-1BDA-EE43-9A00-F1C7B94C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pPr algn="ctr"/>
            <a:r>
              <a:rPr lang="en-US" sz="2800" b="0" dirty="0"/>
              <a:t>Edge rendering – already in 4.7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F8E58-7744-4549-89EF-E2D9BC5AD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98" y="1658998"/>
            <a:ext cx="7533103" cy="4241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A6D8BC-5741-B84F-8E10-AF3E634F3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5412" y="1658999"/>
            <a:ext cx="2391510" cy="20614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91E931-D5C1-6243-BED9-F1BE7431E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4651" y="3875172"/>
            <a:ext cx="2342271" cy="202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73541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1"/>
          <a:stretch/>
        </p:blipFill>
        <p:spPr>
          <a:xfrm flipH="1">
            <a:off x="12184" y="4208206"/>
            <a:ext cx="12205216" cy="2671590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FE90CE4D-B77E-444B-B5B4-526C832CA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pPr algn="ctr"/>
            <a:r>
              <a:rPr lang="en-US" sz="2800" b="0" dirty="0"/>
              <a:t>Lighting conditions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D65E9-8AB3-BF40-B6C1-5BC93B697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26" y="1443789"/>
            <a:ext cx="5619523" cy="3609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1FC420-E00D-0B4D-A4CC-956816242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43789"/>
            <a:ext cx="5879407" cy="360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79076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1"/>
          <a:stretch/>
        </p:blipFill>
        <p:spPr>
          <a:xfrm flipH="1">
            <a:off x="12184" y="4208206"/>
            <a:ext cx="12205216" cy="2671590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286A9247-3124-A24B-AF35-1D9016422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430887"/>
          </a:xfrm>
        </p:spPr>
        <p:txBody>
          <a:bodyPr/>
          <a:lstStyle/>
          <a:p>
            <a:pPr algn="ctr"/>
            <a:r>
              <a:rPr lang="en-US" sz="2800" b="0" dirty="0"/>
              <a:t>Line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A896B-9EB6-0D49-BDE6-F6EAF7C6E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716" y="2680800"/>
            <a:ext cx="3632927" cy="21858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9F03EF-FC24-5F48-B90D-57363E2D58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845" y="2694366"/>
            <a:ext cx="3045661" cy="2148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417532-EE5D-A34A-870F-5235A5D5C4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4" y="2680800"/>
            <a:ext cx="4068793" cy="215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25275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"/>
            <a:ext cx="12185617" cy="6852126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18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endParaRPr lang="en-US" sz="2000" b="0" dirty="0">
              <a:solidFill>
                <a:schemeClr val="tx1"/>
              </a:solidFill>
              <a:latin typeface="+mn-lt"/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95369"/>
            <a:ext cx="6632870" cy="743793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/>
              <a:t>Questions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56935852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25400" y="922"/>
            <a:ext cx="12217400" cy="6872287"/>
            <a:chOff x="0" y="0"/>
            <a:chExt cx="12217400" cy="6872287"/>
          </a:xfrm>
        </p:grpSpPr>
        <p:sp>
          <p:nvSpPr>
            <p:cNvPr id="6" name="Rectangle 5"/>
            <p:cNvSpPr/>
            <p:nvPr/>
          </p:nvSpPr>
          <p:spPr bwMode="auto">
            <a:xfrm>
              <a:off x="0" y="0"/>
              <a:ext cx="12217400" cy="6872287"/>
            </a:xfrm>
            <a:prstGeom prst="rect">
              <a:avLst/>
            </a:prstGeom>
            <a:gradFill flip="none" rotWithShape="1">
              <a:gsLst>
                <a:gs pos="21000">
                  <a:srgbClr val="024E96"/>
                </a:gs>
                <a:gs pos="94000">
                  <a:srgbClr val="02315F"/>
                </a:gs>
              </a:gsLst>
              <a:lin ang="189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" t="68897" r="77"/>
            <a:stretch/>
          </p:blipFill>
          <p:spPr>
            <a:xfrm>
              <a:off x="0" y="4731287"/>
              <a:ext cx="12217400" cy="214100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EBDE6AF-CDFD-45B6-8084-5CABD3A076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53" y="1800505"/>
            <a:ext cx="2367424" cy="48167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6889C9-F8CA-44EB-A35E-CD1282DF5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48" y="1800131"/>
            <a:ext cx="2490263" cy="48167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D66E30-BD64-49A2-8900-10C660BDA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903" y="1800505"/>
            <a:ext cx="2550704" cy="48167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D36C92-99E7-4E20-9961-8E19D8C14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228" y="1781325"/>
            <a:ext cx="2466484" cy="481674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7C5CE3E-66D8-4353-B0AD-0BDEAACDA2BB}"/>
              </a:ext>
            </a:extLst>
          </p:cNvPr>
          <p:cNvSpPr/>
          <p:nvPr/>
        </p:nvSpPr>
        <p:spPr>
          <a:xfrm>
            <a:off x="200713" y="1189401"/>
            <a:ext cx="2438164" cy="540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latin typeface="AvenirNext LT Pro Regular" panose="020B0503020202020204" pitchFamily="34" charset="0"/>
              </a:rPr>
              <a:t>Download the Esri Events app and find your event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865444-8060-46A9-B943-49C018B91D86}"/>
              </a:ext>
            </a:extLst>
          </p:cNvPr>
          <p:cNvSpPr/>
          <p:nvPr/>
        </p:nvSpPr>
        <p:spPr>
          <a:xfrm>
            <a:off x="3068239" y="1236218"/>
            <a:ext cx="280995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latin typeface="AvenirNext LT Pro Regular" panose="020B0503020202020204" pitchFamily="34" charset="0"/>
              </a:rPr>
              <a:t>Select the session </a:t>
            </a:r>
            <a:br>
              <a:rPr lang="en-US" sz="1400" b="1" dirty="0">
                <a:latin typeface="AvenirNext LT Pro Regular" panose="020B0503020202020204" pitchFamily="34" charset="0"/>
              </a:rPr>
            </a:br>
            <a:r>
              <a:rPr lang="en-US" sz="1400" b="1" dirty="0">
                <a:latin typeface="AvenirNext LT Pro Regular" panose="020B0503020202020204" pitchFamily="34" charset="0"/>
              </a:rPr>
              <a:t>you attended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BE25B6-0160-4FC5-AB62-5120E22C8D36}"/>
              </a:ext>
            </a:extLst>
          </p:cNvPr>
          <p:cNvSpPr/>
          <p:nvPr/>
        </p:nvSpPr>
        <p:spPr>
          <a:xfrm>
            <a:off x="6509671" y="1236218"/>
            <a:ext cx="229605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latin typeface="AvenirNext LT Pro Regular" panose="020B0503020202020204" pitchFamily="34" charset="0"/>
              </a:rPr>
              <a:t>Scroll down to find the feedback section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CFF1E1-9F7B-4B9D-A2B9-1700C8B1F7C1}"/>
              </a:ext>
            </a:extLst>
          </p:cNvPr>
          <p:cNvSpPr/>
          <p:nvPr/>
        </p:nvSpPr>
        <p:spPr>
          <a:xfrm>
            <a:off x="9631679" y="1238152"/>
            <a:ext cx="22493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latin typeface="AvenirNext LT Pro Regular" panose="020B0503020202020204" pitchFamily="34" charset="0"/>
              </a:rPr>
              <a:t>Complete answers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 b="1" dirty="0">
                <a:latin typeface="AvenirNext LT Pro Regular" panose="020B0503020202020204" pitchFamily="34" charset="0"/>
              </a:rPr>
              <a:t> and select “Submit”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9A32990-20B8-4472-9924-4E41F05927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27"/>
          <a:stretch/>
        </p:blipFill>
        <p:spPr>
          <a:xfrm>
            <a:off x="9660835" y="2267538"/>
            <a:ext cx="2184242" cy="37331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96CA58E-9BD2-4CEB-98CC-589DFD34E1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290"/>
          <a:stretch/>
        </p:blipFill>
        <p:spPr>
          <a:xfrm>
            <a:off x="6466845" y="2279412"/>
            <a:ext cx="2287541" cy="37622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B185AB6-286B-445C-935D-29EB536100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594"/>
          <a:stretch/>
        </p:blipFill>
        <p:spPr>
          <a:xfrm>
            <a:off x="386140" y="2291392"/>
            <a:ext cx="2118520" cy="377751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2748B7F-86B7-4AFB-BE98-54043722FF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522"/>
          <a:stretch/>
        </p:blipFill>
        <p:spPr>
          <a:xfrm>
            <a:off x="3351536" y="2278048"/>
            <a:ext cx="2204024" cy="3741090"/>
          </a:xfrm>
          <a:prstGeom prst="rect">
            <a:avLst/>
          </a:prstGeom>
        </p:spPr>
      </p:pic>
      <p:sp>
        <p:nvSpPr>
          <p:cNvPr id="36" name="Right Arrow 38">
            <a:extLst>
              <a:ext uri="{FF2B5EF4-FFF2-40B4-BE49-F238E27FC236}">
                <a16:creationId xmlns:a16="http://schemas.microsoft.com/office/drawing/2014/main" id="{934AE8BA-9996-4A2D-8CAE-0D2E13C934C9}"/>
              </a:ext>
            </a:extLst>
          </p:cNvPr>
          <p:cNvSpPr/>
          <p:nvPr/>
        </p:nvSpPr>
        <p:spPr bwMode="auto">
          <a:xfrm>
            <a:off x="2608106" y="5328723"/>
            <a:ext cx="784808" cy="442934"/>
          </a:xfrm>
          <a:prstGeom prst="rightArrow">
            <a:avLst/>
          </a:prstGeom>
          <a:solidFill>
            <a:srgbClr val="00B9F2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7" name="Right Arrow 38">
            <a:extLst>
              <a:ext uri="{FF2B5EF4-FFF2-40B4-BE49-F238E27FC236}">
                <a16:creationId xmlns:a16="http://schemas.microsoft.com/office/drawing/2014/main" id="{CF2CF7F7-69B7-4C57-95B0-59D34B3EEDF0}"/>
              </a:ext>
            </a:extLst>
          </p:cNvPr>
          <p:cNvSpPr/>
          <p:nvPr/>
        </p:nvSpPr>
        <p:spPr bwMode="auto">
          <a:xfrm>
            <a:off x="5632118" y="3022128"/>
            <a:ext cx="784808" cy="442934"/>
          </a:xfrm>
          <a:prstGeom prst="rightArrow">
            <a:avLst/>
          </a:prstGeom>
          <a:solidFill>
            <a:srgbClr val="00B9F2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8" name="Right Arrow 38">
            <a:extLst>
              <a:ext uri="{FF2B5EF4-FFF2-40B4-BE49-F238E27FC236}">
                <a16:creationId xmlns:a16="http://schemas.microsoft.com/office/drawing/2014/main" id="{7B017EAB-A47B-4C61-937F-A8DA0FD2724D}"/>
              </a:ext>
            </a:extLst>
          </p:cNvPr>
          <p:cNvSpPr/>
          <p:nvPr/>
        </p:nvSpPr>
        <p:spPr bwMode="auto">
          <a:xfrm>
            <a:off x="8805724" y="3922833"/>
            <a:ext cx="784808" cy="442934"/>
          </a:xfrm>
          <a:prstGeom prst="rightArrow">
            <a:avLst/>
          </a:prstGeom>
          <a:solidFill>
            <a:srgbClr val="00B9F2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11529F5-A074-4323-8665-B169192ED1C0}"/>
              </a:ext>
            </a:extLst>
          </p:cNvPr>
          <p:cNvGrpSpPr/>
          <p:nvPr/>
        </p:nvGrpSpPr>
        <p:grpSpPr>
          <a:xfrm>
            <a:off x="8400876" y="3807819"/>
            <a:ext cx="277601" cy="1863195"/>
            <a:chOff x="8258043" y="3716148"/>
            <a:chExt cx="187870" cy="1070420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40" name="Right Arrow 30">
              <a:extLst>
                <a:ext uri="{FF2B5EF4-FFF2-40B4-BE49-F238E27FC236}">
                  <a16:creationId xmlns:a16="http://schemas.microsoft.com/office/drawing/2014/main" id="{1E363DE4-93AF-49EF-AB7B-F21D4BC542CE}"/>
                </a:ext>
              </a:extLst>
            </p:cNvPr>
            <p:cNvSpPr/>
            <p:nvPr/>
          </p:nvSpPr>
          <p:spPr bwMode="auto">
            <a:xfrm rot="5400000">
              <a:off x="7912475" y="4061717"/>
              <a:ext cx="874211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41" name="Right Arrow 31">
              <a:extLst>
                <a:ext uri="{FF2B5EF4-FFF2-40B4-BE49-F238E27FC236}">
                  <a16:creationId xmlns:a16="http://schemas.microsoft.com/office/drawing/2014/main" id="{A322C6F2-E72B-438F-B835-8DFEF0EEECD4}"/>
                </a:ext>
              </a:extLst>
            </p:cNvPr>
            <p:cNvSpPr/>
            <p:nvPr/>
          </p:nvSpPr>
          <p:spPr bwMode="auto">
            <a:xfrm rot="5400000">
              <a:off x="8024195" y="3951118"/>
              <a:ext cx="653015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42" name="Right Arrow 32">
              <a:extLst>
                <a:ext uri="{FF2B5EF4-FFF2-40B4-BE49-F238E27FC236}">
                  <a16:creationId xmlns:a16="http://schemas.microsoft.com/office/drawing/2014/main" id="{AE1A734B-CC2E-48FB-B260-FFDE163FC5F2}"/>
                </a:ext>
              </a:extLst>
            </p:cNvPr>
            <p:cNvSpPr/>
            <p:nvPr/>
          </p:nvSpPr>
          <p:spPr bwMode="auto">
            <a:xfrm rot="5400000">
              <a:off x="8084699" y="4425355"/>
              <a:ext cx="539351" cy="183076"/>
            </a:xfrm>
            <a:prstGeom prst="rightArrow">
              <a:avLst/>
            </a:prstGeom>
            <a:grp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27" name="Title 8">
            <a:extLst>
              <a:ext uri="{FF2B5EF4-FFF2-40B4-BE49-F238E27FC236}">
                <a16:creationId xmlns:a16="http://schemas.microsoft.com/office/drawing/2014/main" id="{44084912-FF81-4F2D-AD28-F17D06A19FD3}"/>
              </a:ext>
            </a:extLst>
          </p:cNvPr>
          <p:cNvSpPr txBox="1">
            <a:spLocks/>
          </p:cNvSpPr>
          <p:nvPr/>
        </p:nvSpPr>
        <p:spPr>
          <a:xfrm>
            <a:off x="1670539" y="641680"/>
            <a:ext cx="8850923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dirty="0">
                <a:solidFill>
                  <a:srgbClr val="0EB9DF"/>
                </a:solidFill>
                <a:latin typeface="AvenirNext LT Pro Regular" panose="020B0503020202020204" pitchFamily="34" charset="0"/>
              </a:rPr>
              <a:t>Please Take Our Survey in the Esri Events App</a:t>
            </a:r>
          </a:p>
        </p:txBody>
      </p:sp>
    </p:spTree>
    <p:extLst>
      <p:ext uri="{BB962C8B-B14F-4D97-AF65-F5344CB8AC3E}">
        <p14:creationId xmlns:p14="http://schemas.microsoft.com/office/powerpoint/2010/main" val="2052367789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1"/>
          <a:stretch/>
        </p:blipFill>
        <p:spPr>
          <a:xfrm flipH="1">
            <a:off x="12184" y="4208206"/>
            <a:ext cx="12205216" cy="2671590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C0BD7E87-FD08-704C-9478-2F4153C5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198" y="441212"/>
            <a:ext cx="8658549" cy="923330"/>
          </a:xfrm>
        </p:spPr>
        <p:txBody>
          <a:bodyPr/>
          <a:lstStyle/>
          <a:p>
            <a:r>
              <a:rPr lang="en-US" sz="6000" dirty="0"/>
              <a:t>What can we visualize?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32E3ECE-69E2-2742-A0C1-108F06D12A1C}"/>
              </a:ext>
            </a:extLst>
          </p:cNvPr>
          <p:cNvSpPr txBox="1">
            <a:spLocks/>
          </p:cNvSpPr>
          <p:nvPr/>
        </p:nvSpPr>
        <p:spPr>
          <a:xfrm>
            <a:off x="1014603" y="1412505"/>
            <a:ext cx="9073907" cy="307007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/>
              <a:t>Where?</a:t>
            </a:r>
          </a:p>
          <a:p>
            <a:pPr marL="571500" indent="-571500"/>
            <a:r>
              <a:rPr lang="en-US" sz="4000" b="0" dirty="0"/>
              <a:t>What?</a:t>
            </a:r>
          </a:p>
          <a:p>
            <a:pPr marL="571500" indent="-571500"/>
            <a:r>
              <a:rPr lang="en-US" sz="4000" b="0" dirty="0"/>
              <a:t>How much?</a:t>
            </a:r>
          </a:p>
          <a:p>
            <a:pPr marL="571500" indent="-571500"/>
            <a:r>
              <a:rPr lang="en-US" sz="4000" b="0" dirty="0"/>
              <a:t>When?</a:t>
            </a:r>
          </a:p>
          <a:p>
            <a:pPr marL="571500" indent="-571500"/>
            <a:r>
              <a:rPr lang="en-US" sz="4000" b="0" dirty="0"/>
              <a:t>Multivariate</a:t>
            </a:r>
          </a:p>
        </p:txBody>
      </p:sp>
      <p:pic>
        <p:nvPicPr>
          <p:cNvPr id="10" name="Picture 9" descr="Screen Shot 2017-07-06 at 3.03.21 PM.png">
            <a:extLst>
              <a:ext uri="{FF2B5EF4-FFF2-40B4-BE49-F238E27FC236}">
                <a16:creationId xmlns:a16="http://schemas.microsoft.com/office/drawing/2014/main" id="{C6CF90D1-7189-3641-83C2-CC2B1D8BF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65" y="1589752"/>
            <a:ext cx="4694856" cy="3230405"/>
          </a:xfrm>
          <a:prstGeom prst="rect">
            <a:avLst/>
          </a:prstGeom>
        </p:spPr>
      </p:pic>
      <p:pic>
        <p:nvPicPr>
          <p:cNvPr id="12" name="Picture 11" descr="Screen Shot 2017-07-06 at 3.05.13 PM.png">
            <a:extLst>
              <a:ext uri="{FF2B5EF4-FFF2-40B4-BE49-F238E27FC236}">
                <a16:creationId xmlns:a16="http://schemas.microsoft.com/office/drawing/2014/main" id="{51EDFDD6-1673-5A40-B9F2-1389BB1F4C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165" y="1589751"/>
            <a:ext cx="4694856" cy="3230406"/>
          </a:xfrm>
          <a:prstGeom prst="rect">
            <a:avLst/>
          </a:prstGeom>
        </p:spPr>
      </p:pic>
      <p:pic>
        <p:nvPicPr>
          <p:cNvPr id="13" name="Picture 12" descr="Screen Shot 2017-07-06 at 3.05.54 PM.png">
            <a:extLst>
              <a:ext uri="{FF2B5EF4-FFF2-40B4-BE49-F238E27FC236}">
                <a16:creationId xmlns:a16="http://schemas.microsoft.com/office/drawing/2014/main" id="{D001B170-0922-CD4F-9A93-3C23DF5012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68" y="1589751"/>
            <a:ext cx="4714479" cy="3243907"/>
          </a:xfrm>
          <a:prstGeom prst="rect">
            <a:avLst/>
          </a:prstGeom>
        </p:spPr>
      </p:pic>
      <p:pic>
        <p:nvPicPr>
          <p:cNvPr id="16" name="Picture 15" descr="Screen Shot 2016-06-24 at 9.29.19 AM.png">
            <a:extLst>
              <a:ext uri="{FF2B5EF4-FFF2-40B4-BE49-F238E27FC236}">
                <a16:creationId xmlns:a16="http://schemas.microsoft.com/office/drawing/2014/main" id="{9C87392A-2017-5549-B8F1-B5C941E1F4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68" y="1583000"/>
            <a:ext cx="4764212" cy="3243908"/>
          </a:xfrm>
          <a:prstGeom prst="rect">
            <a:avLst/>
          </a:prstGeom>
        </p:spPr>
      </p:pic>
      <p:pic>
        <p:nvPicPr>
          <p:cNvPr id="17" name="Picture 16" descr="Screen Shot 2017-07-06 at 2.53.38 PM.png">
            <a:extLst>
              <a:ext uri="{FF2B5EF4-FFF2-40B4-BE49-F238E27FC236}">
                <a16:creationId xmlns:a16="http://schemas.microsoft.com/office/drawing/2014/main" id="{F0AD95E9-7793-E249-81CA-5A664C3E0A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67" y="1583000"/>
            <a:ext cx="4764213" cy="324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256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" y="0"/>
            <a:ext cx="12188952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" y="2937"/>
            <a:ext cx="12185613" cy="68521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8" y="2587431"/>
            <a:ext cx="6073985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36661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1"/>
          <a:stretch/>
        </p:blipFill>
        <p:spPr>
          <a:xfrm flipH="1">
            <a:off x="12184" y="4208206"/>
            <a:ext cx="12205216" cy="2671590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C5C374B2-DB9C-2A4E-AD56-45E20EA58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275" y="1425597"/>
            <a:ext cx="7282200" cy="3922414"/>
          </a:xfrm>
        </p:spPr>
        <p:txBody>
          <a:bodyPr/>
          <a:lstStyle/>
          <a:p>
            <a:r>
              <a:rPr lang="en-US" sz="23900" dirty="0"/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B2A322-84C0-2A40-8BBE-BD23C60FE392}"/>
              </a:ext>
            </a:extLst>
          </p:cNvPr>
          <p:cNvSpPr txBox="1"/>
          <p:nvPr/>
        </p:nvSpPr>
        <p:spPr>
          <a:xfrm>
            <a:off x="8994722" y="1415257"/>
            <a:ext cx="2268942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MapImageLayer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28F81-45E8-A644-A62B-88E8A8A45E77}"/>
              </a:ext>
            </a:extLst>
          </p:cNvPr>
          <p:cNvSpPr txBox="1"/>
          <p:nvPr/>
        </p:nvSpPr>
        <p:spPr>
          <a:xfrm>
            <a:off x="621028" y="1220608"/>
            <a:ext cx="2316589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FeatureLayer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D0B84B-8A00-1F4B-AC07-4BC208BE120F}"/>
              </a:ext>
            </a:extLst>
          </p:cNvPr>
          <p:cNvSpPr txBox="1"/>
          <p:nvPr/>
        </p:nvSpPr>
        <p:spPr>
          <a:xfrm>
            <a:off x="913875" y="5143022"/>
            <a:ext cx="1714400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CSVLayer</a:t>
            </a:r>
            <a:endParaRPr lang="en-US" sz="2800" b="1" dirty="0"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7F28A-B103-EB42-8EE2-E178D997102E}"/>
              </a:ext>
            </a:extLst>
          </p:cNvPr>
          <p:cNvSpPr txBox="1"/>
          <p:nvPr/>
        </p:nvSpPr>
        <p:spPr>
          <a:xfrm>
            <a:off x="9192775" y="5223205"/>
            <a:ext cx="1888221" cy="409978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800" b="1" dirty="0" err="1">
                <a:ea typeface="+mn-ea"/>
                <a:cs typeface="+mn-cs"/>
              </a:rPr>
              <a:t>StreamLayer</a:t>
            </a:r>
            <a:endParaRPr lang="en-US" sz="2800" b="1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573947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" y="0"/>
            <a:ext cx="12198096" cy="6858000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"/>
            <a:ext cx="12185617" cy="6852126"/>
          </a:xfrm>
          <a:prstGeom prst="rect">
            <a:avLst/>
          </a:prstGeom>
        </p:spPr>
      </p:pic>
      <p:sp>
        <p:nvSpPr>
          <p:cNvPr id="14" name="Subtitle 9"/>
          <p:cNvSpPr>
            <a:spLocks noGrp="1"/>
          </p:cNvSpPr>
          <p:nvPr>
            <p:ph type="body" idx="1"/>
          </p:nvPr>
        </p:nvSpPr>
        <p:spPr>
          <a:xfrm>
            <a:off x="1279016" y="2980570"/>
            <a:ext cx="6245411" cy="308418"/>
          </a:xfrm>
        </p:spPr>
        <p:txBody>
          <a:bodyPr/>
          <a:lstStyle/>
          <a:p>
            <a:pPr lvl="0">
              <a:lnSpc>
                <a:spcPts val="2600"/>
              </a:lnSpc>
              <a:spcBef>
                <a:spcPct val="0"/>
              </a:spcBef>
              <a:buClrTx/>
              <a:buSzTx/>
              <a:defRPr/>
            </a:pPr>
            <a:endParaRPr lang="en-US" sz="2000" b="0" dirty="0">
              <a:solidFill>
                <a:schemeClr val="tx1"/>
              </a:solidFill>
              <a:latin typeface="+mn-lt"/>
              <a:cs typeface="Avenir LT Std 65 Medium" charset="0"/>
            </a:endParaRPr>
          </a:p>
        </p:txBody>
      </p:sp>
      <p:sp>
        <p:nvSpPr>
          <p:cNvPr id="13" name="Title 8"/>
          <p:cNvSpPr>
            <a:spLocks noGrp="1"/>
          </p:cNvSpPr>
          <p:nvPr>
            <p:ph type="title"/>
          </p:nvPr>
        </p:nvSpPr>
        <p:spPr>
          <a:xfrm>
            <a:off x="1279016" y="2189854"/>
            <a:ext cx="6632870" cy="749308"/>
          </a:xfrm>
        </p:spPr>
        <p:txBody>
          <a:bodyPr/>
          <a:lstStyle/>
          <a:p>
            <a:pPr>
              <a:lnSpc>
                <a:spcPts val="5800"/>
              </a:lnSpc>
            </a:pPr>
            <a:r>
              <a:rPr lang="en-US" sz="5400" b="0" dirty="0">
                <a:ea typeface="Avenir LT Std 55 Roman" charset="0"/>
                <a:cs typeface="Avenir LT Std 55 Roman" charset="0"/>
              </a:rPr>
              <a:t>Symbols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628110344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1"/>
          <a:stretch/>
        </p:blipFill>
        <p:spPr>
          <a:xfrm flipH="1">
            <a:off x="12184" y="4208206"/>
            <a:ext cx="12205216" cy="2671590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49C6AE6C-E148-5640-A105-9CB24713F8A8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Symbols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5C626F-8B24-5844-BD56-6262C81DB9AA}"/>
              </a:ext>
            </a:extLst>
          </p:cNvPr>
          <p:cNvSpPr txBox="1">
            <a:spLocks/>
          </p:cNvSpPr>
          <p:nvPr/>
        </p:nvSpPr>
        <p:spPr>
          <a:xfrm>
            <a:off x="526358" y="5453414"/>
            <a:ext cx="3640528" cy="527117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0" dirty="0" err="1"/>
              <a:t>SimpleMarkerSymbol</a:t>
            </a:r>
            <a:endParaRPr lang="en-US" sz="2800" b="0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8B70D25E-A22E-B44C-9C0C-EE15F8C715CE}"/>
              </a:ext>
            </a:extLst>
          </p:cNvPr>
          <p:cNvSpPr txBox="1">
            <a:spLocks/>
          </p:cNvSpPr>
          <p:nvPr/>
        </p:nvSpPr>
        <p:spPr>
          <a:xfrm>
            <a:off x="682625" y="1421289"/>
            <a:ext cx="5620808" cy="49244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3200" b="0" dirty="0">
                <a:solidFill>
                  <a:srgbClr val="FFFF00"/>
                </a:solidFill>
              </a:rPr>
              <a:t>based on geometry type</a:t>
            </a:r>
            <a:endParaRPr lang="en-US" sz="2800" b="0" dirty="0">
              <a:solidFill>
                <a:srgbClr val="FFFF00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29B32C54-E34A-9949-B845-B60CC024DA20}"/>
              </a:ext>
            </a:extLst>
          </p:cNvPr>
          <p:cNvSpPr txBox="1">
            <a:spLocks/>
          </p:cNvSpPr>
          <p:nvPr/>
        </p:nvSpPr>
        <p:spPr>
          <a:xfrm>
            <a:off x="4569786" y="5701615"/>
            <a:ext cx="3019981" cy="46501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/>
              <a:t>SimpleLineSymbol</a:t>
            </a:r>
            <a:endParaRPr lang="en-US" sz="2800" b="0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A66EE79-D253-8142-B45A-3D7DF5F5F01C}"/>
              </a:ext>
            </a:extLst>
          </p:cNvPr>
          <p:cNvSpPr txBox="1">
            <a:spLocks/>
          </p:cNvSpPr>
          <p:nvPr/>
        </p:nvSpPr>
        <p:spPr>
          <a:xfrm>
            <a:off x="8422856" y="5398898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/>
              <a:t>SimpleFillSymbol</a:t>
            </a:r>
            <a:endParaRPr lang="en-US" sz="2800" b="0" dirty="0"/>
          </a:p>
        </p:txBody>
      </p:sp>
      <p:pic>
        <p:nvPicPr>
          <p:cNvPr id="10" name="Picture 9" descr="Screen Shot 2016-06-21 at 1.41.15 PM.png">
            <a:extLst>
              <a:ext uri="{FF2B5EF4-FFF2-40B4-BE49-F238E27FC236}">
                <a16:creationId xmlns:a16="http://schemas.microsoft.com/office/drawing/2014/main" id="{35B98A72-1270-2141-82DF-682A59111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786" y="2462900"/>
            <a:ext cx="2887312" cy="2164228"/>
          </a:xfrm>
          <a:prstGeom prst="rect">
            <a:avLst/>
          </a:prstGeom>
        </p:spPr>
      </p:pic>
      <p:pic>
        <p:nvPicPr>
          <p:cNvPr id="12" name="Picture 11" descr="Screen Shot 2016-06-21 at 1.38.45 PM.png">
            <a:extLst>
              <a:ext uri="{FF2B5EF4-FFF2-40B4-BE49-F238E27FC236}">
                <a16:creationId xmlns:a16="http://schemas.microsoft.com/office/drawing/2014/main" id="{3B70C45A-0C71-6748-8BF1-EC3BFC006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152" y="2462900"/>
            <a:ext cx="3114830" cy="2227634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61470EE-0C0B-534D-967D-F480CC4E6A3F}"/>
              </a:ext>
            </a:extLst>
          </p:cNvPr>
          <p:cNvSpPr/>
          <p:nvPr/>
        </p:nvSpPr>
        <p:spPr bwMode="auto">
          <a:xfrm rot="5400000">
            <a:off x="1875697" y="4881475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DFB92DC-10C0-754F-BE55-CF8434D40A25}"/>
              </a:ext>
            </a:extLst>
          </p:cNvPr>
          <p:cNvSpPr/>
          <p:nvPr/>
        </p:nvSpPr>
        <p:spPr bwMode="auto">
          <a:xfrm rot="5400000">
            <a:off x="5726160" y="5049692"/>
            <a:ext cx="762880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1DDC9FB2-C2FE-FB4F-8378-38840244468B}"/>
              </a:ext>
            </a:extLst>
          </p:cNvPr>
          <p:cNvSpPr/>
          <p:nvPr/>
        </p:nvSpPr>
        <p:spPr bwMode="auto">
          <a:xfrm rot="5400000">
            <a:off x="9453713" y="4911067"/>
            <a:ext cx="594662" cy="38100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C19EFB7A-1977-784B-BCDE-95A74544237A}"/>
              </a:ext>
            </a:extLst>
          </p:cNvPr>
          <p:cNvSpPr txBox="1">
            <a:spLocks/>
          </p:cNvSpPr>
          <p:nvPr/>
        </p:nvSpPr>
        <p:spPr>
          <a:xfrm>
            <a:off x="1897304" y="2010782"/>
            <a:ext cx="110066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Points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DCA8037C-C851-6743-A851-7C74DF00A8E9}"/>
              </a:ext>
            </a:extLst>
          </p:cNvPr>
          <p:cNvSpPr txBox="1">
            <a:spLocks/>
          </p:cNvSpPr>
          <p:nvPr/>
        </p:nvSpPr>
        <p:spPr>
          <a:xfrm>
            <a:off x="5723936" y="2010782"/>
            <a:ext cx="767332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Lines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19B8902-AA4C-E642-8300-5481EEC863C9}"/>
              </a:ext>
            </a:extLst>
          </p:cNvPr>
          <p:cNvSpPr txBox="1">
            <a:spLocks/>
          </p:cNvSpPr>
          <p:nvPr/>
        </p:nvSpPr>
        <p:spPr>
          <a:xfrm>
            <a:off x="9093163" y="2010782"/>
            <a:ext cx="1339848" cy="45211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0" dirty="0"/>
              <a:t>Polygons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D553B0CE-DEBE-644D-80F2-12EC7D28815B}"/>
              </a:ext>
            </a:extLst>
          </p:cNvPr>
          <p:cNvSpPr txBox="1">
            <a:spLocks/>
          </p:cNvSpPr>
          <p:nvPr/>
        </p:nvSpPr>
        <p:spPr>
          <a:xfrm>
            <a:off x="554748" y="5985830"/>
            <a:ext cx="3406940" cy="52711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0" dirty="0" err="1"/>
              <a:t>PictureMarkerSymbol</a:t>
            </a:r>
            <a:endParaRPr lang="en-US" sz="2800" b="0" dirty="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A9700988-4474-DF42-88B5-9F878E8FE1D7}"/>
              </a:ext>
            </a:extLst>
          </p:cNvPr>
          <p:cNvSpPr txBox="1">
            <a:spLocks/>
          </p:cNvSpPr>
          <p:nvPr/>
        </p:nvSpPr>
        <p:spPr>
          <a:xfrm>
            <a:off x="8422856" y="5965902"/>
            <a:ext cx="3037377" cy="535225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None/>
            </a:pPr>
            <a:r>
              <a:rPr lang="en-US" sz="2800" b="0" dirty="0" err="1"/>
              <a:t>PictureFillSymbol</a:t>
            </a:r>
            <a:endParaRPr lang="en-US" sz="2800" b="0" dirty="0"/>
          </a:p>
        </p:txBody>
      </p:sp>
      <p:pic>
        <p:nvPicPr>
          <p:cNvPr id="21" name="Picture 20" descr="Screen Shot 2017-07-06 at 3.28.30 PM.png">
            <a:extLst>
              <a:ext uri="{FF2B5EF4-FFF2-40B4-BE49-F238E27FC236}">
                <a16:creationId xmlns:a16="http://schemas.microsoft.com/office/drawing/2014/main" id="{A0E4F405-1E54-964A-A35B-5A10531593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2" y="2465067"/>
            <a:ext cx="3012226" cy="216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27123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1"/>
          <a:stretch/>
        </p:blipFill>
        <p:spPr>
          <a:xfrm flipH="1">
            <a:off x="12184" y="4208206"/>
            <a:ext cx="12205216" cy="26715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2901B2-CE76-2240-8E72-29021818E9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621"/>
          <a:stretch/>
        </p:blipFill>
        <p:spPr>
          <a:xfrm>
            <a:off x="2" y="3963415"/>
            <a:ext cx="12191998" cy="2894585"/>
          </a:xfrm>
          <a:prstGeom prst="rect">
            <a:avLst/>
          </a:prstGeom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FC99850B-93A7-7C43-A5BC-639C985843A4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Symbols</a:t>
            </a:r>
          </a:p>
        </p:txBody>
      </p:sp>
      <p:pic>
        <p:nvPicPr>
          <p:cNvPr id="7" name="Picture 6" descr="Screen Shot 2017-07-06 at 4.11.09 PM.png">
            <a:extLst>
              <a:ext uri="{FF2B5EF4-FFF2-40B4-BE49-F238E27FC236}">
                <a16:creationId xmlns:a16="http://schemas.microsoft.com/office/drawing/2014/main" id="{597C3AD2-25ED-E34F-AF2A-4AABBDEAE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46" y="1796024"/>
            <a:ext cx="5416700" cy="2427692"/>
          </a:xfrm>
          <a:prstGeom prst="rect">
            <a:avLst/>
          </a:prstGeom>
        </p:spPr>
      </p:pic>
      <p:pic>
        <p:nvPicPr>
          <p:cNvPr id="8" name="Picture 7" descr="Screen Shot 2017-07-06 at 4.11.37 PM.png">
            <a:extLst>
              <a:ext uri="{FF2B5EF4-FFF2-40B4-BE49-F238E27FC236}">
                <a16:creationId xmlns:a16="http://schemas.microsoft.com/office/drawing/2014/main" id="{A9E53763-084D-8642-8006-521A5EB0B0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825" y="1449932"/>
            <a:ext cx="2108200" cy="1727200"/>
          </a:xfrm>
          <a:prstGeom prst="rect">
            <a:avLst/>
          </a:prstGeom>
        </p:spPr>
      </p:pic>
      <p:pic>
        <p:nvPicPr>
          <p:cNvPr id="9" name="Picture 8" descr="Screen Shot 2017-07-08 at 2.59.54 PM.png">
            <a:extLst>
              <a:ext uri="{FF2B5EF4-FFF2-40B4-BE49-F238E27FC236}">
                <a16:creationId xmlns:a16="http://schemas.microsoft.com/office/drawing/2014/main" id="{4E690DD6-045D-3B44-9B87-BAAAB36EA0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38" y="4543612"/>
            <a:ext cx="4229100" cy="1879600"/>
          </a:xfrm>
          <a:prstGeom prst="rect">
            <a:avLst/>
          </a:prstGeom>
        </p:spPr>
      </p:pic>
      <p:pic>
        <p:nvPicPr>
          <p:cNvPr id="10" name="Picture 9" descr="Screen Shot 2017-07-08 at 3.01.48 PM.png">
            <a:extLst>
              <a:ext uri="{FF2B5EF4-FFF2-40B4-BE49-F238E27FC236}">
                <a16:creationId xmlns:a16="http://schemas.microsoft.com/office/drawing/2014/main" id="{49025597-7ED8-D742-BCA6-380D25ED88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355" y="3776032"/>
            <a:ext cx="3964763" cy="288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80696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12217400" cy="6872287"/>
          </a:xfrm>
          <a:prstGeom prst="rect">
            <a:avLst/>
          </a:prstGeom>
          <a:gradFill flip="none" rotWithShape="1">
            <a:gsLst>
              <a:gs pos="21000">
                <a:srgbClr val="024E96"/>
              </a:gs>
              <a:gs pos="94000">
                <a:srgbClr val="02315F"/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51"/>
          <a:stretch/>
        </p:blipFill>
        <p:spPr>
          <a:xfrm flipH="1">
            <a:off x="12184" y="4208206"/>
            <a:ext cx="12205216" cy="2671590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22288568-0788-634E-9172-33670F56BAE2}"/>
              </a:ext>
            </a:extLst>
          </p:cNvPr>
          <p:cNvSpPr txBox="1">
            <a:spLocks/>
          </p:cNvSpPr>
          <p:nvPr/>
        </p:nvSpPr>
        <p:spPr>
          <a:xfrm>
            <a:off x="653646" y="526602"/>
            <a:ext cx="11388949" cy="923330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sz="6000" dirty="0"/>
              <a:t>Data-driven visualization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46CDAE0-E62C-F24F-9943-153138046BAF}"/>
              </a:ext>
            </a:extLst>
          </p:cNvPr>
          <p:cNvSpPr txBox="1">
            <a:spLocks/>
          </p:cNvSpPr>
          <p:nvPr/>
        </p:nvSpPr>
        <p:spPr>
          <a:xfrm>
            <a:off x="803051" y="1680811"/>
            <a:ext cx="11678684" cy="3978012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571500" indent="-571500"/>
            <a:r>
              <a:rPr lang="en-US" sz="4000" b="0" dirty="0"/>
              <a:t>Field value(s)</a:t>
            </a:r>
          </a:p>
          <a:p>
            <a:pPr lvl="2" indent="0">
              <a:buFont typeface="Lucida Grande"/>
              <a:buNone/>
            </a:pPr>
            <a:r>
              <a:rPr lang="en-US" sz="2000" b="0" dirty="0">
                <a:solidFill>
                  <a:srgbClr val="FFFFC0"/>
                </a:solidFill>
              </a:rPr>
              <a:t>TOTAL_POP</a:t>
            </a:r>
          </a:p>
          <a:p>
            <a:pPr marL="571500" indent="-571500"/>
            <a:r>
              <a:rPr lang="en-US" sz="4000" b="0" dirty="0"/>
              <a:t>Arcade expression</a:t>
            </a:r>
          </a:p>
          <a:p>
            <a:pPr marL="0" indent="0">
              <a:buNone/>
            </a:pPr>
            <a:r>
              <a:rPr lang="en-US" dirty="0">
                <a:solidFill>
                  <a:srgbClr val="FFFFC0"/>
                </a:solidFill>
              </a:rPr>
              <a:t>	     </a:t>
            </a:r>
            <a:r>
              <a:rPr lang="en-US" b="0" dirty="0">
                <a:solidFill>
                  <a:srgbClr val="FFFFC0"/>
                </a:solidFill>
              </a:rPr>
              <a:t>Round( ($</a:t>
            </a:r>
            <a:r>
              <a:rPr lang="en-US" b="0" dirty="0" err="1">
                <a:solidFill>
                  <a:srgbClr val="FFFFC0"/>
                </a:solidFill>
              </a:rPr>
              <a:t>feature.BACHELOR</a:t>
            </a:r>
            <a:r>
              <a:rPr lang="en-US" b="0" dirty="0">
                <a:solidFill>
                  <a:srgbClr val="FFFFC0"/>
                </a:solidFill>
              </a:rPr>
              <a:t> + $</a:t>
            </a:r>
            <a:r>
              <a:rPr lang="en-US" b="0" dirty="0" err="1">
                <a:solidFill>
                  <a:srgbClr val="FFFFC0"/>
                </a:solidFill>
              </a:rPr>
              <a:t>feature.MASTER</a:t>
            </a:r>
            <a:r>
              <a:rPr lang="en-US" b="0" dirty="0">
                <a:solidFill>
                  <a:srgbClr val="FFFFC0"/>
                </a:solidFill>
              </a:rPr>
              <a:t>) / $feature.POP_25UP) );</a:t>
            </a:r>
          </a:p>
          <a:p>
            <a:pPr marL="571500" indent="-571500"/>
            <a:r>
              <a:rPr lang="en-US" sz="4000" b="0" dirty="0"/>
              <a:t>JavaScript function</a:t>
            </a:r>
          </a:p>
          <a:p>
            <a:pPr lvl="2" indent="0">
              <a:buFont typeface="Lucida Grande"/>
              <a:buNone/>
            </a:pPr>
            <a:r>
              <a:rPr lang="en-US" sz="20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function (graphic){</a:t>
            </a:r>
          </a:p>
          <a:p>
            <a:pPr lvl="2" indent="0">
              <a:buFont typeface="Lucida Grande"/>
              <a:buNone/>
            </a:pPr>
            <a:r>
              <a:rPr lang="en-US" sz="20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 return </a:t>
            </a:r>
            <a:r>
              <a:rPr lang="en-US" sz="2000" b="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graphic.attributes.POP_DENSITY</a:t>
            </a:r>
            <a:r>
              <a:rPr lang="en-US" sz="20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;</a:t>
            </a:r>
          </a:p>
          <a:p>
            <a:pPr lvl="2" indent="0">
              <a:buFont typeface="Lucida Grande"/>
              <a:buNone/>
            </a:pPr>
            <a:r>
              <a:rPr lang="en-US" sz="2000" b="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8565364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_Corporate_Template-Dark" id="{62A57839-816C-DD40-89BF-1C32BC75980C}" vid="{B3749CB9-E79A-FB42-8D76-A7C3AB67D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B09B909685840A5AA5DC537182835" ma:contentTypeVersion="1" ma:contentTypeDescription="Create a new document." ma:contentTypeScope="" ma:versionID="647b6714bcbd012a02104274568241a2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81E133DB-697E-4C10-B192-8899027B1E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19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8B8D6152-B933-4294-8151-3CF2A1B01F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53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</Template>
  <TotalTime>0</TotalTime>
  <Words>555</Words>
  <Application>Microsoft Macintosh PowerPoint</Application>
  <PresentationFormat>Widescreen</PresentationFormat>
  <Paragraphs>238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ＭＳ Ｐゴシック</vt:lpstr>
      <vt:lpstr>Arial</vt:lpstr>
      <vt:lpstr>Avenir LT Std 55 Roman</vt:lpstr>
      <vt:lpstr>Avenir LT Std 65 Medium</vt:lpstr>
      <vt:lpstr>AvenirNext LT Pro Regular</vt:lpstr>
      <vt:lpstr>Calibri</vt:lpstr>
      <vt:lpstr>Courier New</vt:lpstr>
      <vt:lpstr>Lucida Console</vt:lpstr>
      <vt:lpstr>Lucida Grande</vt:lpstr>
      <vt:lpstr>Esri_Corporate_Template-Dark</vt:lpstr>
      <vt:lpstr>ArcGIS API for JavaScript: Data Visualization</vt:lpstr>
      <vt:lpstr>What will we learn?</vt:lpstr>
      <vt:lpstr>API Overview</vt:lpstr>
      <vt:lpstr>What can we visualize?</vt:lpstr>
      <vt:lpstr>Data</vt:lpstr>
      <vt:lpstr>Symbols</vt:lpstr>
      <vt:lpstr>PowerPoint Presentation</vt:lpstr>
      <vt:lpstr>PowerPoint Presentation</vt:lpstr>
      <vt:lpstr>PowerPoint Presentation</vt:lpstr>
      <vt:lpstr>Renderers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</vt:lpstr>
      <vt:lpstr>3D Visualizations</vt:lpstr>
      <vt:lpstr>PowerPoint Presentation</vt:lpstr>
      <vt:lpstr>Points of interest in a city</vt:lpstr>
      <vt:lpstr>City thematic visualization</vt:lpstr>
      <vt:lpstr>Urban development</vt:lpstr>
      <vt:lpstr>Visualization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Demos</vt:lpstr>
      <vt:lpstr>3D Specific Symbols and Renderers</vt:lpstr>
      <vt:lpstr>PowerPoint Presentation</vt:lpstr>
      <vt:lpstr>Symbols</vt:lpstr>
      <vt:lpstr>Renderers</vt:lpstr>
      <vt:lpstr>Multivariate mapping with visual variables</vt:lpstr>
      <vt:lpstr>Sneak peak</vt:lpstr>
      <vt:lpstr>Edge rendering – already in 4.7</vt:lpstr>
      <vt:lpstr>Lighting conditions</vt:lpstr>
      <vt:lpstr>Line styles</vt:lpstr>
      <vt:lpstr>Questions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2017-12-07T00:50:01Z</dcterms:created>
  <dcterms:modified xsi:type="dcterms:W3CDTF">2018-03-16T20:56:40Z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0x0101007CCB09B909685840A5AA5DC537182835</vt:lpwstr>
  </property>
</Properties>
</file>